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2"/>
  </p:notesMasterIdLst>
  <p:sldIdLst>
    <p:sldId id="2262" r:id="rId2"/>
    <p:sldId id="2092" r:id="rId3"/>
    <p:sldId id="2250" r:id="rId4"/>
    <p:sldId id="2207" r:id="rId5"/>
    <p:sldId id="2208" r:id="rId6"/>
    <p:sldId id="2209" r:id="rId7"/>
    <p:sldId id="2210" r:id="rId8"/>
    <p:sldId id="2251" r:id="rId9"/>
    <p:sldId id="2204" r:id="rId10"/>
    <p:sldId id="2248" r:id="rId11"/>
    <p:sldId id="2256" r:id="rId12"/>
    <p:sldId id="2246" r:id="rId13"/>
    <p:sldId id="2257" r:id="rId14"/>
    <p:sldId id="2211" r:id="rId15"/>
    <p:sldId id="2213" r:id="rId16"/>
    <p:sldId id="2216" r:id="rId17"/>
    <p:sldId id="2217" r:id="rId18"/>
    <p:sldId id="2218" r:id="rId19"/>
    <p:sldId id="2214" r:id="rId20"/>
    <p:sldId id="2219" r:id="rId21"/>
    <p:sldId id="2220" r:id="rId22"/>
    <p:sldId id="2160" r:id="rId23"/>
    <p:sldId id="2221" r:id="rId24"/>
    <p:sldId id="2222" r:id="rId25"/>
    <p:sldId id="2223" r:id="rId26"/>
    <p:sldId id="2224" r:id="rId27"/>
    <p:sldId id="2225" r:id="rId28"/>
    <p:sldId id="2233" r:id="rId29"/>
    <p:sldId id="2252" r:id="rId30"/>
    <p:sldId id="2253" r:id="rId31"/>
    <p:sldId id="2254" r:id="rId32"/>
    <p:sldId id="2255" r:id="rId33"/>
    <p:sldId id="2258" r:id="rId34"/>
    <p:sldId id="2068" r:id="rId35"/>
    <p:sldId id="2161" r:id="rId36"/>
    <p:sldId id="2227" r:id="rId37"/>
    <p:sldId id="2228" r:id="rId38"/>
    <p:sldId id="2229" r:id="rId39"/>
    <p:sldId id="2230" r:id="rId40"/>
    <p:sldId id="2231" r:id="rId41"/>
    <p:sldId id="2259" r:id="rId42"/>
    <p:sldId id="1966" r:id="rId43"/>
    <p:sldId id="2087" r:id="rId44"/>
    <p:sldId id="2237" r:id="rId45"/>
    <p:sldId id="2232" r:id="rId46"/>
    <p:sldId id="2102" r:id="rId47"/>
    <p:sldId id="2103" r:id="rId48"/>
    <p:sldId id="2238" r:id="rId49"/>
    <p:sldId id="2239" r:id="rId50"/>
    <p:sldId id="2240" r:id="rId51"/>
    <p:sldId id="2243" r:id="rId52"/>
    <p:sldId id="2244" r:id="rId53"/>
    <p:sldId id="2245" r:id="rId54"/>
    <p:sldId id="2260" r:id="rId55"/>
    <p:sldId id="2234" r:id="rId56"/>
    <p:sldId id="2235" r:id="rId57"/>
    <p:sldId id="2261" r:id="rId58"/>
    <p:sldId id="2086" r:id="rId59"/>
    <p:sldId id="2226" r:id="rId60"/>
    <p:sldId id="2183"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80C"/>
    <a:srgbClr val="684F03"/>
    <a:srgbClr val="47321C"/>
    <a:srgbClr val="49722E"/>
    <a:srgbClr val="7C5F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15"/>
    <p:restoredTop sz="84160"/>
  </p:normalViewPr>
  <p:slideViewPr>
    <p:cSldViewPr snapToGrid="0">
      <p:cViewPr varScale="1">
        <p:scale>
          <a:sx n="85" d="100"/>
          <a:sy n="85" d="100"/>
        </p:scale>
        <p:origin x="10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42AE95-2D84-E44F-AF16-C5B4DEF95B4D}" type="datetimeFigureOut">
              <a:rPr lang="en-US" smtClean="0"/>
              <a:t>1/28/24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5B7647-A5D4-894B-9C9B-5FDFF25A3F2A}" type="slidenum">
              <a:rPr lang="en-US" smtClean="0"/>
              <a:t>‹#›</a:t>
            </a:fld>
            <a:endParaRPr lang="en-US"/>
          </a:p>
        </p:txBody>
      </p:sp>
    </p:spTree>
    <p:extLst>
      <p:ext uri="{BB962C8B-B14F-4D97-AF65-F5344CB8AC3E}">
        <p14:creationId xmlns:p14="http://schemas.microsoft.com/office/powerpoint/2010/main" val="484641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A58D35-602F-591E-2406-3C1304EA32E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3B86F99-807E-E1EB-A796-03F55BFE01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ED3E77-778F-5057-4F54-4F754D47AD8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80C4114-91E4-B859-0E62-7BC845D6CAC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B7647-A5D4-894B-9C9B-5FDFF25A3F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0456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318195-C2AC-2C1B-0D82-3190F3A141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F8113D-1B3E-388C-9AF6-815E194077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C43A501-369F-C1DC-8602-C752EDAFB38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28B096D-6A4C-5476-C2F4-519A8B16B64E}"/>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B7647-A5D4-894B-9C9B-5FDFF25A3F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7990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E9975F-1427-7E04-55AF-3D0881D1735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6B83B7-1507-4DFE-7CE3-637A82BDC0F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D686020-D061-9701-BAA2-F343BF890769}"/>
              </a:ext>
            </a:extLst>
          </p:cNvPr>
          <p:cNvSpPr>
            <a:spLocks noGrp="1"/>
          </p:cNvSpPr>
          <p:nvPr>
            <p:ph type="body" idx="1"/>
          </p:nvPr>
        </p:nvSpPr>
        <p:spPr/>
        <p:txBody>
          <a:bodyPr/>
          <a:lstStyle/>
          <a:p>
            <a:r>
              <a:rPr lang="en-US" dirty="0"/>
              <a:t>The Greek word </a:t>
            </a:r>
            <a:r>
              <a:rPr lang="en-US" dirty="0" err="1"/>
              <a:t>matheteuo</a:t>
            </a:r>
            <a:r>
              <a:rPr lang="en-US" dirty="0"/>
              <a:t> in Matthew 28:19 is translated “make disciples” in the ESV and NIV and “teach” in the KJV. Vine’s Complete Expository Dictionary of Old and New Testament Words identifies </a:t>
            </a:r>
            <a:r>
              <a:rPr lang="en-US" dirty="0" err="1"/>
              <a:t>mathetes</a:t>
            </a:r>
            <a:r>
              <a:rPr lang="en-US" dirty="0"/>
              <a:t> as the noun form, meaning “a learner,” taken from </a:t>
            </a:r>
            <a:r>
              <a:rPr lang="en-US" dirty="0" err="1"/>
              <a:t>manthano</a:t>
            </a:r>
            <a:r>
              <a:rPr lang="en-US" dirty="0"/>
              <a:t>, “to learn.”  Horst </a:t>
            </a:r>
            <a:r>
              <a:rPr lang="en-US" dirty="0" err="1"/>
              <a:t>Balz</a:t>
            </a:r>
            <a:r>
              <a:rPr lang="en-US" dirty="0"/>
              <a:t> and Gerhard Schneider, in The Exegetical Dictionary of the New Testament, give the definition of the verb </a:t>
            </a:r>
            <a:r>
              <a:rPr lang="en-US" dirty="0" err="1"/>
              <a:t>matheteuo</a:t>
            </a:r>
            <a:r>
              <a:rPr lang="en-US" dirty="0"/>
              <a:t> as “make a disciple.”  Johannes Louw and Eugene Nida, in the Greek-English Lexicon of the New Testament: Based on Semantic Domains, similarly define </a:t>
            </a:r>
            <a:r>
              <a:rPr lang="en-US" dirty="0" err="1"/>
              <a:t>matheteuo</a:t>
            </a:r>
            <a:r>
              <a:rPr lang="en-US" dirty="0"/>
              <a:t>, “to cause someone to become a disciple or follower of—‘to make disciples, to cause people to become followers.’”  Allison and Davies posit, “The transitive use of </a:t>
            </a:r>
            <a:r>
              <a:rPr lang="el-GR" dirty="0"/>
              <a:t>μαθητεύω </a:t>
            </a:r>
            <a:r>
              <a:rPr lang="en-US" dirty="0"/>
              <a:t>in the NT means ‘make disciples’.”  Commentaries by Carson,  France,  and Osborne  all favor “make disciples” also. </a:t>
            </a:r>
          </a:p>
          <a:p>
            <a:endParaRPr lang="en-US" dirty="0"/>
          </a:p>
          <a:p>
            <a:r>
              <a:rPr lang="en-US" dirty="0"/>
              <a:t>Yet not everyone agrees. Wolfgang </a:t>
            </a:r>
            <a:r>
              <a:rPr lang="en-US" dirty="0" err="1"/>
              <a:t>Reinbold</a:t>
            </a:r>
            <a:r>
              <a:rPr lang="en-US" dirty="0"/>
              <a:t> argues for the translation “teach,” asserting, “Nowhere in the ancient Greek literature is there any unequivocal evidence that </a:t>
            </a:r>
            <a:r>
              <a:rPr lang="el-GR" dirty="0" err="1"/>
              <a:t>μαθητεύειν</a:t>
            </a:r>
            <a:r>
              <a:rPr lang="el-GR" dirty="0"/>
              <a:t> </a:t>
            </a:r>
            <a:r>
              <a:rPr lang="en-US" dirty="0"/>
              <a:t>in the transitive voice with an accusative [direct] object should be translated as ‘to make a pupil/disciple.’”  Sarah Lancaster challenges the idea that Christians can “make” disciples, arguing instead that </a:t>
            </a:r>
            <a:r>
              <a:rPr lang="en-US" dirty="0" err="1"/>
              <a:t>matheteuo</a:t>
            </a:r>
            <a:r>
              <a:rPr lang="en-US" dirty="0"/>
              <a:t> should be translated “disciple” in the manner of John Wesley: “Wesley uses that somewhat awkward verb when he translates the first part of Matt. 28:19 as ‘Go ye, and disciple all nations.’”  Edgar </a:t>
            </a:r>
            <a:r>
              <a:rPr lang="en-US" dirty="0" err="1"/>
              <a:t>Krentz</a:t>
            </a:r>
            <a:r>
              <a:rPr lang="en-US" dirty="0"/>
              <a:t> agrees, also favoring a translation that uses the single word “disciple” as a verb.  </a:t>
            </a:r>
          </a:p>
          <a:p>
            <a:endParaRPr lang="en-US" dirty="0"/>
          </a:p>
          <a:p>
            <a:r>
              <a:rPr lang="en-US" dirty="0" err="1"/>
              <a:t>Luow</a:t>
            </a:r>
            <a:r>
              <a:rPr lang="en-US" dirty="0"/>
              <a:t> and Nida suggest caution with the phrase “make disciples” because of the potential for misunderstanding the word “make”: “In rendering </a:t>
            </a:r>
            <a:r>
              <a:rPr lang="el-GR" dirty="0"/>
              <a:t>μαθητεύω </a:t>
            </a:r>
            <a:r>
              <a:rPr lang="en-US" dirty="0"/>
              <a:t>in Mt 28:19 and similar contexts, it is important to avoid the implication of duress or force, that is to say, one should not translate ‘force them to be my disciples’ or ‘compel them to be my disciples.’ This might very well be implied in a literal translation of a causative such as ‘to make.’ In order to avoid a wrong implication of a causative, it may be important to use some such expression as ‘convince them to become my disciples’ or ‘urge them to be my disciples.’” </a:t>
            </a:r>
          </a:p>
          <a:p>
            <a:endParaRPr lang="en-US" dirty="0"/>
          </a:p>
          <a:p>
            <a:r>
              <a:rPr lang="en-US" dirty="0"/>
              <a:t>To determine the best translation, comparing the use of the verb </a:t>
            </a:r>
            <a:r>
              <a:rPr lang="en-US" dirty="0" err="1"/>
              <a:t>matheteuo</a:t>
            </a:r>
            <a:r>
              <a:rPr lang="en-US" dirty="0"/>
              <a:t> in Matthew 28:19 with its three other uses in the New Testament is helpful. In Matthew 27:57, the word is used intransitively and is translated by the ESV, “who also was a disciple of Jesus.” Even the KJV uses “who also himself was Jesus’ disciple” rather than referring to Joseph of Arimathea merely as one who is taught. In Matthew 13:52, </a:t>
            </a:r>
            <a:r>
              <a:rPr lang="en-US" dirty="0" err="1"/>
              <a:t>matheteuo</a:t>
            </a:r>
            <a:r>
              <a:rPr lang="en-US" dirty="0"/>
              <a:t> is used transitively and is translated “who has been trained” in the ESV and “which is instructed” in the KJV. The NIV and the NASB both use “who has become a disciple.” The last use of the word </a:t>
            </a:r>
            <a:r>
              <a:rPr lang="en-US" dirty="0" err="1"/>
              <a:t>matheteuo</a:t>
            </a:r>
            <a:r>
              <a:rPr lang="en-US" dirty="0"/>
              <a:t> is found in Acts 14:21, where the ESV reads “had made many disciples” and the KJV reads “had taught many.” </a:t>
            </a:r>
          </a:p>
          <a:p>
            <a:endParaRPr lang="en-US" dirty="0"/>
          </a:p>
          <a:p>
            <a:r>
              <a:rPr lang="en-US" dirty="0"/>
              <a:t>After considering all the New Testament uses of the word </a:t>
            </a:r>
            <a:r>
              <a:rPr lang="en-US" dirty="0" err="1"/>
              <a:t>matheteuo</a:t>
            </a:r>
            <a:r>
              <a:rPr lang="en-US" dirty="0"/>
              <a:t>, this author prefers the translation “make disciples” in Matthew 28:19. The Greek </a:t>
            </a:r>
            <a:r>
              <a:rPr lang="en-US" dirty="0" err="1"/>
              <a:t>matheteuo</a:t>
            </a:r>
            <a:r>
              <a:rPr lang="en-US" dirty="0"/>
              <a:t> seems to carry with it more than the idea of being taught, but also receptiveness and commitment on the part of the student. Thus even the KJV concedes in Matthew 27:57 that Joseph of Arimathea was “Jesus’ disciple” rather than merely one who had heard His teachings. The one who is “trained” or “instructed” in Matthew 13:52 is also an active disciple, becoming an instructor himself. And in Acts 14:21, it is more likely that Luke is noting adherence to the gospel by many in </a:t>
            </a:r>
            <a:r>
              <a:rPr lang="en-US" dirty="0" err="1"/>
              <a:t>Derbe</a:t>
            </a:r>
            <a:r>
              <a:rPr lang="en-US" dirty="0"/>
              <a:t> rather than, as the KJV reads, the mere fact that Paul and Barnabas “taught many.”</a:t>
            </a:r>
          </a:p>
          <a:p>
            <a:endParaRPr lang="en-US" dirty="0"/>
          </a:p>
          <a:p>
            <a:r>
              <a:rPr lang="en-US" dirty="0"/>
              <a:t>	The idea posited by Lancaster and </a:t>
            </a:r>
            <a:r>
              <a:rPr lang="en-US" dirty="0" err="1"/>
              <a:t>Krentz</a:t>
            </a:r>
            <a:r>
              <a:rPr lang="en-US" dirty="0"/>
              <a:t> of using “disciple” as a verb rather than “make disciples” seems inferior. The verb “disciple” does describe the task of mentoring a pupil, but it fails to fully capture the concept of persuading one to become a pupil in the first place. “Make disciples” captures both ideas. The caution offered by </a:t>
            </a:r>
            <a:r>
              <a:rPr lang="en-US" dirty="0" err="1"/>
              <a:t>Luow</a:t>
            </a:r>
            <a:r>
              <a:rPr lang="en-US" dirty="0"/>
              <a:t> and Nida, that the phrase “make disciples” could be misunderstood as compulsory, does not seem too concerning. It does not read, “make them become disciples,” but “make disciples,” which does not carry the same sense of mandatory force. Finally, the suggestion “convince them to become my disciples” fails to incorporate the teaching that must occur after one has become a disciple. Thus, in the end, “make disciples” seems to be the best possible translation of </a:t>
            </a:r>
            <a:r>
              <a:rPr lang="en-US" dirty="0" err="1"/>
              <a:t>matheteuo</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6015A020-ADF3-5AB7-94AF-68B52C8BE09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B7647-A5D4-894B-9C9B-5FDFF25A3F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7353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C99E83-72E8-EF75-8C2F-BF340FF3B9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59B358B-8D7E-3843-5D45-F829BDB63E1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0E8E4AB-D663-C03C-25EC-9A6814039801}"/>
              </a:ext>
            </a:extLst>
          </p:cNvPr>
          <p:cNvSpPr>
            <a:spLocks noGrp="1"/>
          </p:cNvSpPr>
          <p:nvPr>
            <p:ph type="body" idx="1"/>
          </p:nvPr>
        </p:nvSpPr>
        <p:spPr/>
        <p:txBody>
          <a:bodyPr/>
          <a:lstStyle/>
          <a:p>
            <a:r>
              <a:rPr lang="en-US" dirty="0"/>
              <a:t>The Greek word </a:t>
            </a:r>
            <a:r>
              <a:rPr lang="en-US" dirty="0" err="1"/>
              <a:t>matheteuo</a:t>
            </a:r>
            <a:r>
              <a:rPr lang="en-US" dirty="0"/>
              <a:t> in Matthew 28:19 is translated “make disciples” in the ESV and NIV and “teach” in the KJV. Vine’s Complete Expository Dictionary of Old and New Testament Words identifies </a:t>
            </a:r>
            <a:r>
              <a:rPr lang="en-US" dirty="0" err="1"/>
              <a:t>mathetes</a:t>
            </a:r>
            <a:r>
              <a:rPr lang="en-US" dirty="0"/>
              <a:t> as the noun form, meaning “a learner,” taken from </a:t>
            </a:r>
            <a:r>
              <a:rPr lang="en-US" dirty="0" err="1"/>
              <a:t>manthano</a:t>
            </a:r>
            <a:r>
              <a:rPr lang="en-US" dirty="0"/>
              <a:t>, “to learn.”  Horst </a:t>
            </a:r>
            <a:r>
              <a:rPr lang="en-US" dirty="0" err="1"/>
              <a:t>Balz</a:t>
            </a:r>
            <a:r>
              <a:rPr lang="en-US" dirty="0"/>
              <a:t> and Gerhard Schneider, in The Exegetical Dictionary of the New Testament, give the definition of the verb </a:t>
            </a:r>
            <a:r>
              <a:rPr lang="en-US" dirty="0" err="1"/>
              <a:t>matheteuo</a:t>
            </a:r>
            <a:r>
              <a:rPr lang="en-US" dirty="0"/>
              <a:t> as “make a disciple.”  Johannes Louw and Eugene Nida, in the Greek-English Lexicon of the New Testament: Based on Semantic Domains, similarly define </a:t>
            </a:r>
            <a:r>
              <a:rPr lang="en-US" dirty="0" err="1"/>
              <a:t>matheteuo</a:t>
            </a:r>
            <a:r>
              <a:rPr lang="en-US" dirty="0"/>
              <a:t>, “to cause someone to become a disciple or follower of—‘to make disciples, to cause people to become followers.’”  Allison and Davies posit, “The transitive use of </a:t>
            </a:r>
            <a:r>
              <a:rPr lang="el-GR" dirty="0"/>
              <a:t>μαθητεύω </a:t>
            </a:r>
            <a:r>
              <a:rPr lang="en-US" dirty="0"/>
              <a:t>in the NT means ‘make disciples’.”  Commentaries by Carson,  France,  and Osborne  all favor “make disciples” also. </a:t>
            </a:r>
          </a:p>
          <a:p>
            <a:endParaRPr lang="en-US" dirty="0"/>
          </a:p>
          <a:p>
            <a:r>
              <a:rPr lang="en-US" dirty="0"/>
              <a:t>Yet not everyone agrees. Wolfgang </a:t>
            </a:r>
            <a:r>
              <a:rPr lang="en-US" dirty="0" err="1"/>
              <a:t>Reinbold</a:t>
            </a:r>
            <a:r>
              <a:rPr lang="en-US" dirty="0"/>
              <a:t> argues for the translation “teach,” asserting, “Nowhere in the ancient Greek literature is there any unequivocal evidence that </a:t>
            </a:r>
            <a:r>
              <a:rPr lang="el-GR" dirty="0" err="1"/>
              <a:t>μαθητεύειν</a:t>
            </a:r>
            <a:r>
              <a:rPr lang="el-GR" dirty="0"/>
              <a:t> </a:t>
            </a:r>
            <a:r>
              <a:rPr lang="en-US" dirty="0"/>
              <a:t>in the transitive voice with an accusative [direct] object should be translated as ‘to make a pupil/disciple.’”  Sarah Lancaster challenges the idea that Christians can “make” disciples, arguing instead that </a:t>
            </a:r>
            <a:r>
              <a:rPr lang="en-US" dirty="0" err="1"/>
              <a:t>matheteuo</a:t>
            </a:r>
            <a:r>
              <a:rPr lang="en-US" dirty="0"/>
              <a:t> should be translated “disciple” in the manner of John Wesley: “Wesley uses that somewhat awkward verb when he translates the first part of Matt. 28:19 as ‘Go ye, and disciple all nations.’”  Edgar </a:t>
            </a:r>
            <a:r>
              <a:rPr lang="en-US" dirty="0" err="1"/>
              <a:t>Krentz</a:t>
            </a:r>
            <a:r>
              <a:rPr lang="en-US" dirty="0"/>
              <a:t> agrees, also favoring a translation that uses the single word “disciple” as a verb.  </a:t>
            </a:r>
          </a:p>
          <a:p>
            <a:endParaRPr lang="en-US" dirty="0"/>
          </a:p>
          <a:p>
            <a:r>
              <a:rPr lang="en-US" dirty="0" err="1"/>
              <a:t>Luow</a:t>
            </a:r>
            <a:r>
              <a:rPr lang="en-US" dirty="0"/>
              <a:t> and Nida suggest caution with the phrase “make disciples” because of the potential for misunderstanding the word “make”: “In rendering </a:t>
            </a:r>
            <a:r>
              <a:rPr lang="el-GR" dirty="0"/>
              <a:t>μαθητεύω </a:t>
            </a:r>
            <a:r>
              <a:rPr lang="en-US" dirty="0"/>
              <a:t>in Mt 28:19 and similar contexts, it is important to avoid the implication of duress or force, that is to say, one should not translate ‘force them to be my disciples’ or ‘compel them to be my disciples.’ This might very well be implied in a literal translation of a causative such as ‘to make.’ In order to avoid a wrong implication of a causative, it may be important to use some such expression as ‘convince them to become my disciples’ or ‘urge them to be my disciples.’” </a:t>
            </a:r>
          </a:p>
          <a:p>
            <a:endParaRPr lang="en-US" dirty="0"/>
          </a:p>
          <a:p>
            <a:r>
              <a:rPr lang="en-US" dirty="0"/>
              <a:t>To determine the best translation, comparing the use of the verb </a:t>
            </a:r>
            <a:r>
              <a:rPr lang="en-US" dirty="0" err="1"/>
              <a:t>matheteuo</a:t>
            </a:r>
            <a:r>
              <a:rPr lang="en-US" dirty="0"/>
              <a:t> in Matthew 28:19 with its three other uses in the New Testament is helpful. In Matthew 27:57, the word is used intransitively and is translated by the ESV, “who also was a disciple of Jesus.” Even the KJV uses “who also himself was Jesus’ disciple” rather than referring to Joseph of Arimathea merely as one who is taught. In Matthew 13:52, </a:t>
            </a:r>
            <a:r>
              <a:rPr lang="en-US" dirty="0" err="1"/>
              <a:t>matheteuo</a:t>
            </a:r>
            <a:r>
              <a:rPr lang="en-US" dirty="0"/>
              <a:t> is used transitively and is translated “who has been trained” in the ESV and “which is instructed” in the KJV. The NIV and the NASB both use “who has become a disciple.” The last use of the word </a:t>
            </a:r>
            <a:r>
              <a:rPr lang="en-US" dirty="0" err="1"/>
              <a:t>matheteuo</a:t>
            </a:r>
            <a:r>
              <a:rPr lang="en-US" dirty="0"/>
              <a:t> is found in Acts 14:21, where the ESV reads “had made many disciples” and the KJV reads “had taught many.” </a:t>
            </a:r>
          </a:p>
          <a:p>
            <a:endParaRPr lang="en-US" dirty="0"/>
          </a:p>
          <a:p>
            <a:r>
              <a:rPr lang="en-US" dirty="0"/>
              <a:t>After considering all the New Testament uses of the word </a:t>
            </a:r>
            <a:r>
              <a:rPr lang="en-US" dirty="0" err="1"/>
              <a:t>matheteuo</a:t>
            </a:r>
            <a:r>
              <a:rPr lang="en-US" dirty="0"/>
              <a:t>, this author prefers the translation “make disciples” in Matthew 28:19. The Greek </a:t>
            </a:r>
            <a:r>
              <a:rPr lang="en-US" dirty="0" err="1"/>
              <a:t>matheteuo</a:t>
            </a:r>
            <a:r>
              <a:rPr lang="en-US" dirty="0"/>
              <a:t> seems to carry with it more than the idea of being taught, but also receptiveness and commitment on the part of the student. Thus even the KJV concedes in Matthew 27:57 that Joseph of Arimathea was “Jesus’ disciple” rather than merely one who had heard His teachings. The one who is “trained” or “instructed” in Matthew 13:52 is also an active disciple, becoming an instructor himself. And in Acts 14:21, it is more likely that Luke is noting adherence to the gospel by many in </a:t>
            </a:r>
            <a:r>
              <a:rPr lang="en-US" dirty="0" err="1"/>
              <a:t>Derbe</a:t>
            </a:r>
            <a:r>
              <a:rPr lang="en-US" dirty="0"/>
              <a:t> rather than, as the KJV reads, the mere fact that Paul and Barnabas “taught many.”</a:t>
            </a:r>
          </a:p>
          <a:p>
            <a:endParaRPr lang="en-US" dirty="0"/>
          </a:p>
          <a:p>
            <a:r>
              <a:rPr lang="en-US" dirty="0"/>
              <a:t>	The idea posited by Lancaster and </a:t>
            </a:r>
            <a:r>
              <a:rPr lang="en-US" dirty="0" err="1"/>
              <a:t>Krentz</a:t>
            </a:r>
            <a:r>
              <a:rPr lang="en-US" dirty="0"/>
              <a:t> of using “disciple” as a verb rather than “make disciples” seems inferior. The verb “disciple” does describe the task of mentoring a pupil, but it fails to fully capture the concept of persuading one to become a pupil in the first place. “Make disciples” captures both ideas. The caution offered by </a:t>
            </a:r>
            <a:r>
              <a:rPr lang="en-US" dirty="0" err="1"/>
              <a:t>Luow</a:t>
            </a:r>
            <a:r>
              <a:rPr lang="en-US" dirty="0"/>
              <a:t> and Nida, that the phrase “make disciples” could be misunderstood as compulsory, does not seem too concerning. It does not read, “make them become disciples,” but “make disciples,” which does not carry the same sense of mandatory force. Finally, the suggestion “convince them to become my disciples” fails to incorporate the teaching that must occur after one has become a disciple. Thus, in the end, “make disciples” seems to be the best possible translation of </a:t>
            </a:r>
            <a:r>
              <a:rPr lang="en-US" dirty="0" err="1"/>
              <a:t>matheteuo</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EC6FF605-48C9-54CE-E625-702BC5E1D50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B7647-A5D4-894B-9C9B-5FDFF25A3F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3780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7EB95-7786-22FE-7811-064D0CECA0B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350623E-DE08-2410-692E-C3990079C65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00C0F8-C6C9-10D0-BE3F-3DFE58429AB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C40F48D-783D-DCE2-B943-B24EB27F244E}"/>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B7647-A5D4-894B-9C9B-5FDFF25A3F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8950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A5810F-F733-8826-114A-BFAF4941F46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49AD95-AA04-6C22-04A4-7C7F0754319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61DF727-EE5C-F96B-669A-3E52E8C598A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915CA4B-D936-936A-53CC-E6B608F54A0E}"/>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B7647-A5D4-894B-9C9B-5FDFF25A3F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174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79869D-D694-9FB1-73A1-FEF5FA316A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28EDD1-E6B3-9B1E-A6B9-8ACE5B53CA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ECF4D3-FAE2-BE39-E8AE-CC680FE3B78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5B5376F-0DF5-2E41-C864-4098C6FD1C2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B7647-A5D4-894B-9C9B-5FDFF25A3F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7974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2958A6-34A9-C667-49A9-486928F693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5E0F6B5-62E0-BE83-2EBF-0B4F4FC6C4E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1793EFC-49D7-EDB9-1FAB-9F0C692051B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083EB8C-1544-F449-67AA-87409F84AF7B}"/>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B7647-A5D4-894B-9C9B-5FDFF25A3F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8126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FF9955-B9DB-DAE1-B4B5-8C3A59B83CE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069E79A-8868-B7FD-1836-D4F0EBB50D0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CAC5D9-EB90-A6B6-91BA-C98394C44A2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CBBB5CA-4C64-9050-3058-BB979585E41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B7647-A5D4-894B-9C9B-5FDFF25A3F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514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47CB6C-4A76-0178-2155-94C09F66819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D6F8EE7-2D9A-411A-6DB6-33FC2CED198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4131FB3-D210-4BAF-75A7-A447A580D1E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0906AAC-ECBF-B44F-061A-4A2610D688F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B7647-A5D4-894B-9C9B-5FDFF25A3F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8915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E79CF-26A1-2970-2063-A56426E489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17FD9D-C336-8AFA-79EB-BA1EA5D5A4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B17568-FBF8-773E-A331-1A7FE025E004}"/>
              </a:ext>
            </a:extLst>
          </p:cNvPr>
          <p:cNvSpPr>
            <a:spLocks noGrp="1"/>
          </p:cNvSpPr>
          <p:nvPr>
            <p:ph type="dt" sz="half" idx="10"/>
          </p:nvPr>
        </p:nvSpPr>
        <p:spPr/>
        <p:txBody>
          <a:bodyPr/>
          <a:lstStyle/>
          <a:p>
            <a:fld id="{20CB2054-0F4D-D746-9C2C-A5033CB7D67A}" type="datetimeFigureOut">
              <a:rPr lang="en-US" smtClean="0"/>
              <a:t>1/28/24</a:t>
            </a:fld>
            <a:endParaRPr lang="en-US"/>
          </a:p>
        </p:txBody>
      </p:sp>
      <p:sp>
        <p:nvSpPr>
          <p:cNvPr id="5" name="Footer Placeholder 4">
            <a:extLst>
              <a:ext uri="{FF2B5EF4-FFF2-40B4-BE49-F238E27FC236}">
                <a16:creationId xmlns:a16="http://schemas.microsoft.com/office/drawing/2014/main" id="{9A812E48-B536-5F62-D9F8-4BE6FA506A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748260-BDB7-0C15-22E4-E228B31646F4}"/>
              </a:ext>
            </a:extLst>
          </p:cNvPr>
          <p:cNvSpPr>
            <a:spLocks noGrp="1"/>
          </p:cNvSpPr>
          <p:nvPr>
            <p:ph type="sldNum" sz="quarter" idx="12"/>
          </p:nvPr>
        </p:nvSpPr>
        <p:spPr/>
        <p:txBody>
          <a:bodyPr/>
          <a:lstStyle/>
          <a:p>
            <a:fld id="{2D9C620B-160C-704A-A168-6326E8BBD69F}" type="slidenum">
              <a:rPr lang="en-US" smtClean="0"/>
              <a:t>‹#›</a:t>
            </a:fld>
            <a:endParaRPr lang="en-US"/>
          </a:p>
        </p:txBody>
      </p:sp>
    </p:spTree>
    <p:extLst>
      <p:ext uri="{BB962C8B-B14F-4D97-AF65-F5344CB8AC3E}">
        <p14:creationId xmlns:p14="http://schemas.microsoft.com/office/powerpoint/2010/main" val="3306251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BBC34-2B8F-5D72-6447-22DD6D24F2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700441-6B36-5D03-614E-7CDF122A10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1373A8-930B-DF87-607B-57970101C71C}"/>
              </a:ext>
            </a:extLst>
          </p:cNvPr>
          <p:cNvSpPr>
            <a:spLocks noGrp="1"/>
          </p:cNvSpPr>
          <p:nvPr>
            <p:ph type="dt" sz="half" idx="10"/>
          </p:nvPr>
        </p:nvSpPr>
        <p:spPr/>
        <p:txBody>
          <a:bodyPr/>
          <a:lstStyle/>
          <a:p>
            <a:fld id="{20CB2054-0F4D-D746-9C2C-A5033CB7D67A}" type="datetimeFigureOut">
              <a:rPr lang="en-US" smtClean="0"/>
              <a:t>1/28/24</a:t>
            </a:fld>
            <a:endParaRPr lang="en-US"/>
          </a:p>
        </p:txBody>
      </p:sp>
      <p:sp>
        <p:nvSpPr>
          <p:cNvPr id="5" name="Footer Placeholder 4">
            <a:extLst>
              <a:ext uri="{FF2B5EF4-FFF2-40B4-BE49-F238E27FC236}">
                <a16:creationId xmlns:a16="http://schemas.microsoft.com/office/drawing/2014/main" id="{38A3C8EF-9A63-4C44-FEA2-41384C618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DA7EFA-F89A-B940-7B05-1BA34AC4EAA8}"/>
              </a:ext>
            </a:extLst>
          </p:cNvPr>
          <p:cNvSpPr>
            <a:spLocks noGrp="1"/>
          </p:cNvSpPr>
          <p:nvPr>
            <p:ph type="sldNum" sz="quarter" idx="12"/>
          </p:nvPr>
        </p:nvSpPr>
        <p:spPr/>
        <p:txBody>
          <a:bodyPr/>
          <a:lstStyle/>
          <a:p>
            <a:fld id="{2D9C620B-160C-704A-A168-6326E8BBD69F}" type="slidenum">
              <a:rPr lang="en-US" smtClean="0"/>
              <a:t>‹#›</a:t>
            </a:fld>
            <a:endParaRPr lang="en-US"/>
          </a:p>
        </p:txBody>
      </p:sp>
    </p:spTree>
    <p:extLst>
      <p:ext uri="{BB962C8B-B14F-4D97-AF65-F5344CB8AC3E}">
        <p14:creationId xmlns:p14="http://schemas.microsoft.com/office/powerpoint/2010/main" val="1554851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F31694-A374-10AA-6883-5299F321F4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782B86-EA3B-594B-6539-E839D4DAB1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69FA8B-C4FB-1C44-CB45-6ED03606EA25}"/>
              </a:ext>
            </a:extLst>
          </p:cNvPr>
          <p:cNvSpPr>
            <a:spLocks noGrp="1"/>
          </p:cNvSpPr>
          <p:nvPr>
            <p:ph type="dt" sz="half" idx="10"/>
          </p:nvPr>
        </p:nvSpPr>
        <p:spPr/>
        <p:txBody>
          <a:bodyPr/>
          <a:lstStyle/>
          <a:p>
            <a:fld id="{20CB2054-0F4D-D746-9C2C-A5033CB7D67A}" type="datetimeFigureOut">
              <a:rPr lang="en-US" smtClean="0"/>
              <a:t>1/28/24</a:t>
            </a:fld>
            <a:endParaRPr lang="en-US"/>
          </a:p>
        </p:txBody>
      </p:sp>
      <p:sp>
        <p:nvSpPr>
          <p:cNvPr id="5" name="Footer Placeholder 4">
            <a:extLst>
              <a:ext uri="{FF2B5EF4-FFF2-40B4-BE49-F238E27FC236}">
                <a16:creationId xmlns:a16="http://schemas.microsoft.com/office/drawing/2014/main" id="{8E7843E6-58F0-CBFF-88C9-CCC94D84EB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00DF0D-9943-0805-43D0-BA420A88D730}"/>
              </a:ext>
            </a:extLst>
          </p:cNvPr>
          <p:cNvSpPr>
            <a:spLocks noGrp="1"/>
          </p:cNvSpPr>
          <p:nvPr>
            <p:ph type="sldNum" sz="quarter" idx="12"/>
          </p:nvPr>
        </p:nvSpPr>
        <p:spPr/>
        <p:txBody>
          <a:bodyPr/>
          <a:lstStyle/>
          <a:p>
            <a:fld id="{2D9C620B-160C-704A-A168-6326E8BBD69F}" type="slidenum">
              <a:rPr lang="en-US" smtClean="0"/>
              <a:t>‹#›</a:t>
            </a:fld>
            <a:endParaRPr lang="en-US"/>
          </a:p>
        </p:txBody>
      </p:sp>
    </p:spTree>
    <p:extLst>
      <p:ext uri="{BB962C8B-B14F-4D97-AF65-F5344CB8AC3E}">
        <p14:creationId xmlns:p14="http://schemas.microsoft.com/office/powerpoint/2010/main" val="1444252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E69AC-4E2C-A785-AA8A-E67BD3A239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EFCC1A-BF50-072D-D11C-8ABA1C53FD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22EDED-FE3E-5A54-6A51-E9F9012F91FB}"/>
              </a:ext>
            </a:extLst>
          </p:cNvPr>
          <p:cNvSpPr>
            <a:spLocks noGrp="1"/>
          </p:cNvSpPr>
          <p:nvPr>
            <p:ph type="dt" sz="half" idx="10"/>
          </p:nvPr>
        </p:nvSpPr>
        <p:spPr/>
        <p:txBody>
          <a:bodyPr/>
          <a:lstStyle/>
          <a:p>
            <a:fld id="{20CB2054-0F4D-D746-9C2C-A5033CB7D67A}" type="datetimeFigureOut">
              <a:rPr lang="en-US" smtClean="0"/>
              <a:t>1/28/24</a:t>
            </a:fld>
            <a:endParaRPr lang="en-US"/>
          </a:p>
        </p:txBody>
      </p:sp>
      <p:sp>
        <p:nvSpPr>
          <p:cNvPr id="5" name="Footer Placeholder 4">
            <a:extLst>
              <a:ext uri="{FF2B5EF4-FFF2-40B4-BE49-F238E27FC236}">
                <a16:creationId xmlns:a16="http://schemas.microsoft.com/office/drawing/2014/main" id="{5B0E1567-F0FB-A59C-330F-7A7EA9705D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10B107-F0C8-1B25-4CCA-EF35155D349A}"/>
              </a:ext>
            </a:extLst>
          </p:cNvPr>
          <p:cNvSpPr>
            <a:spLocks noGrp="1"/>
          </p:cNvSpPr>
          <p:nvPr>
            <p:ph type="sldNum" sz="quarter" idx="12"/>
          </p:nvPr>
        </p:nvSpPr>
        <p:spPr/>
        <p:txBody>
          <a:bodyPr/>
          <a:lstStyle/>
          <a:p>
            <a:fld id="{2D9C620B-160C-704A-A168-6326E8BBD69F}" type="slidenum">
              <a:rPr lang="en-US" smtClean="0"/>
              <a:t>‹#›</a:t>
            </a:fld>
            <a:endParaRPr lang="en-US"/>
          </a:p>
        </p:txBody>
      </p:sp>
    </p:spTree>
    <p:extLst>
      <p:ext uri="{BB962C8B-B14F-4D97-AF65-F5344CB8AC3E}">
        <p14:creationId xmlns:p14="http://schemas.microsoft.com/office/powerpoint/2010/main" val="291633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E4EE8-ED73-30CD-899A-1E1221C47D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39E74C-7DD5-BF96-6206-36401A8D13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452C7F-131A-AFCF-D937-1DC7EF5E4ED1}"/>
              </a:ext>
            </a:extLst>
          </p:cNvPr>
          <p:cNvSpPr>
            <a:spLocks noGrp="1"/>
          </p:cNvSpPr>
          <p:nvPr>
            <p:ph type="dt" sz="half" idx="10"/>
          </p:nvPr>
        </p:nvSpPr>
        <p:spPr/>
        <p:txBody>
          <a:bodyPr/>
          <a:lstStyle/>
          <a:p>
            <a:fld id="{20CB2054-0F4D-D746-9C2C-A5033CB7D67A}" type="datetimeFigureOut">
              <a:rPr lang="en-US" smtClean="0"/>
              <a:t>1/28/24</a:t>
            </a:fld>
            <a:endParaRPr lang="en-US"/>
          </a:p>
        </p:txBody>
      </p:sp>
      <p:sp>
        <p:nvSpPr>
          <p:cNvPr id="5" name="Footer Placeholder 4">
            <a:extLst>
              <a:ext uri="{FF2B5EF4-FFF2-40B4-BE49-F238E27FC236}">
                <a16:creationId xmlns:a16="http://schemas.microsoft.com/office/drawing/2014/main" id="{039CDBAF-BAED-6AC9-ED77-191D121CB0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8E8DB-366E-C7B0-36A6-C79AF9BC39F1}"/>
              </a:ext>
            </a:extLst>
          </p:cNvPr>
          <p:cNvSpPr>
            <a:spLocks noGrp="1"/>
          </p:cNvSpPr>
          <p:nvPr>
            <p:ph type="sldNum" sz="quarter" idx="12"/>
          </p:nvPr>
        </p:nvSpPr>
        <p:spPr/>
        <p:txBody>
          <a:bodyPr/>
          <a:lstStyle/>
          <a:p>
            <a:fld id="{2D9C620B-160C-704A-A168-6326E8BBD69F}" type="slidenum">
              <a:rPr lang="en-US" smtClean="0"/>
              <a:t>‹#›</a:t>
            </a:fld>
            <a:endParaRPr lang="en-US"/>
          </a:p>
        </p:txBody>
      </p:sp>
    </p:spTree>
    <p:extLst>
      <p:ext uri="{BB962C8B-B14F-4D97-AF65-F5344CB8AC3E}">
        <p14:creationId xmlns:p14="http://schemas.microsoft.com/office/powerpoint/2010/main" val="260869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7E85-A5D1-FAEF-2FDD-55ED70B413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461A1D-0215-15EA-607A-2F1C619AE7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9CB5BA-A25C-6DD6-8D74-FD3DF83AE6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AB1704-87E1-C0A8-2056-5CB07742E13C}"/>
              </a:ext>
            </a:extLst>
          </p:cNvPr>
          <p:cNvSpPr>
            <a:spLocks noGrp="1"/>
          </p:cNvSpPr>
          <p:nvPr>
            <p:ph type="dt" sz="half" idx="10"/>
          </p:nvPr>
        </p:nvSpPr>
        <p:spPr/>
        <p:txBody>
          <a:bodyPr/>
          <a:lstStyle/>
          <a:p>
            <a:fld id="{20CB2054-0F4D-D746-9C2C-A5033CB7D67A}" type="datetimeFigureOut">
              <a:rPr lang="en-US" smtClean="0"/>
              <a:t>1/28/24</a:t>
            </a:fld>
            <a:endParaRPr lang="en-US"/>
          </a:p>
        </p:txBody>
      </p:sp>
      <p:sp>
        <p:nvSpPr>
          <p:cNvPr id="6" name="Footer Placeholder 5">
            <a:extLst>
              <a:ext uri="{FF2B5EF4-FFF2-40B4-BE49-F238E27FC236}">
                <a16:creationId xmlns:a16="http://schemas.microsoft.com/office/drawing/2014/main" id="{9B4DE622-70DE-7785-2122-25C783FC8B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701111-1F7D-697E-B9F4-D5289F600C3B}"/>
              </a:ext>
            </a:extLst>
          </p:cNvPr>
          <p:cNvSpPr>
            <a:spLocks noGrp="1"/>
          </p:cNvSpPr>
          <p:nvPr>
            <p:ph type="sldNum" sz="quarter" idx="12"/>
          </p:nvPr>
        </p:nvSpPr>
        <p:spPr/>
        <p:txBody>
          <a:bodyPr/>
          <a:lstStyle/>
          <a:p>
            <a:fld id="{2D9C620B-160C-704A-A168-6326E8BBD69F}" type="slidenum">
              <a:rPr lang="en-US" smtClean="0"/>
              <a:t>‹#›</a:t>
            </a:fld>
            <a:endParaRPr lang="en-US"/>
          </a:p>
        </p:txBody>
      </p:sp>
    </p:spTree>
    <p:extLst>
      <p:ext uri="{BB962C8B-B14F-4D97-AF65-F5344CB8AC3E}">
        <p14:creationId xmlns:p14="http://schemas.microsoft.com/office/powerpoint/2010/main" val="209596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9746D-9376-F1CA-2B41-DFD8D39DA0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295F70-F194-E989-D038-E82A56DCBC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3C3BB8-1314-0623-1587-618C6E673D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B29A06-B407-2814-C224-B5E7A5E7D5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B70C69-6ED4-9812-2B1A-8642A5F3F9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E119ED-8CE5-DC4B-60BD-27BE4C9CCAF3}"/>
              </a:ext>
            </a:extLst>
          </p:cNvPr>
          <p:cNvSpPr>
            <a:spLocks noGrp="1"/>
          </p:cNvSpPr>
          <p:nvPr>
            <p:ph type="dt" sz="half" idx="10"/>
          </p:nvPr>
        </p:nvSpPr>
        <p:spPr/>
        <p:txBody>
          <a:bodyPr/>
          <a:lstStyle/>
          <a:p>
            <a:fld id="{20CB2054-0F4D-D746-9C2C-A5033CB7D67A}" type="datetimeFigureOut">
              <a:rPr lang="en-US" smtClean="0"/>
              <a:t>1/28/24</a:t>
            </a:fld>
            <a:endParaRPr lang="en-US"/>
          </a:p>
        </p:txBody>
      </p:sp>
      <p:sp>
        <p:nvSpPr>
          <p:cNvPr id="8" name="Footer Placeholder 7">
            <a:extLst>
              <a:ext uri="{FF2B5EF4-FFF2-40B4-BE49-F238E27FC236}">
                <a16:creationId xmlns:a16="http://schemas.microsoft.com/office/drawing/2014/main" id="{95CBCF00-F9D4-4031-4A1C-846D25DDA3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5C2C98-D333-0743-5662-F2DEECBA4705}"/>
              </a:ext>
            </a:extLst>
          </p:cNvPr>
          <p:cNvSpPr>
            <a:spLocks noGrp="1"/>
          </p:cNvSpPr>
          <p:nvPr>
            <p:ph type="sldNum" sz="quarter" idx="12"/>
          </p:nvPr>
        </p:nvSpPr>
        <p:spPr/>
        <p:txBody>
          <a:bodyPr/>
          <a:lstStyle/>
          <a:p>
            <a:fld id="{2D9C620B-160C-704A-A168-6326E8BBD69F}" type="slidenum">
              <a:rPr lang="en-US" smtClean="0"/>
              <a:t>‹#›</a:t>
            </a:fld>
            <a:endParaRPr lang="en-US"/>
          </a:p>
        </p:txBody>
      </p:sp>
    </p:spTree>
    <p:extLst>
      <p:ext uri="{BB962C8B-B14F-4D97-AF65-F5344CB8AC3E}">
        <p14:creationId xmlns:p14="http://schemas.microsoft.com/office/powerpoint/2010/main" val="2615854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E1AC2-E0EA-4526-CEA0-C563CDD9CA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C1E1E3-DF4B-D0C7-4386-68320C708270}"/>
              </a:ext>
            </a:extLst>
          </p:cNvPr>
          <p:cNvSpPr>
            <a:spLocks noGrp="1"/>
          </p:cNvSpPr>
          <p:nvPr>
            <p:ph type="dt" sz="half" idx="10"/>
          </p:nvPr>
        </p:nvSpPr>
        <p:spPr/>
        <p:txBody>
          <a:bodyPr/>
          <a:lstStyle/>
          <a:p>
            <a:fld id="{20CB2054-0F4D-D746-9C2C-A5033CB7D67A}" type="datetimeFigureOut">
              <a:rPr lang="en-US" smtClean="0"/>
              <a:t>1/28/24</a:t>
            </a:fld>
            <a:endParaRPr lang="en-US"/>
          </a:p>
        </p:txBody>
      </p:sp>
      <p:sp>
        <p:nvSpPr>
          <p:cNvPr id="4" name="Footer Placeholder 3">
            <a:extLst>
              <a:ext uri="{FF2B5EF4-FFF2-40B4-BE49-F238E27FC236}">
                <a16:creationId xmlns:a16="http://schemas.microsoft.com/office/drawing/2014/main" id="{A0A31291-E7AF-9256-83CB-413E45F01F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9AA70-730D-A99D-8699-96458B73F44D}"/>
              </a:ext>
            </a:extLst>
          </p:cNvPr>
          <p:cNvSpPr>
            <a:spLocks noGrp="1"/>
          </p:cNvSpPr>
          <p:nvPr>
            <p:ph type="sldNum" sz="quarter" idx="12"/>
          </p:nvPr>
        </p:nvSpPr>
        <p:spPr/>
        <p:txBody>
          <a:bodyPr/>
          <a:lstStyle/>
          <a:p>
            <a:fld id="{2D9C620B-160C-704A-A168-6326E8BBD69F}" type="slidenum">
              <a:rPr lang="en-US" smtClean="0"/>
              <a:t>‹#›</a:t>
            </a:fld>
            <a:endParaRPr lang="en-US"/>
          </a:p>
        </p:txBody>
      </p:sp>
    </p:spTree>
    <p:extLst>
      <p:ext uri="{BB962C8B-B14F-4D97-AF65-F5344CB8AC3E}">
        <p14:creationId xmlns:p14="http://schemas.microsoft.com/office/powerpoint/2010/main" val="2229283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7EAD59-F59A-CD5E-2BA3-7F431CD365DC}"/>
              </a:ext>
            </a:extLst>
          </p:cNvPr>
          <p:cNvSpPr>
            <a:spLocks noGrp="1"/>
          </p:cNvSpPr>
          <p:nvPr>
            <p:ph type="dt" sz="half" idx="10"/>
          </p:nvPr>
        </p:nvSpPr>
        <p:spPr/>
        <p:txBody>
          <a:bodyPr/>
          <a:lstStyle/>
          <a:p>
            <a:fld id="{20CB2054-0F4D-D746-9C2C-A5033CB7D67A}" type="datetimeFigureOut">
              <a:rPr lang="en-US" smtClean="0"/>
              <a:t>1/28/24</a:t>
            </a:fld>
            <a:endParaRPr lang="en-US"/>
          </a:p>
        </p:txBody>
      </p:sp>
      <p:sp>
        <p:nvSpPr>
          <p:cNvPr id="3" name="Footer Placeholder 2">
            <a:extLst>
              <a:ext uri="{FF2B5EF4-FFF2-40B4-BE49-F238E27FC236}">
                <a16:creationId xmlns:a16="http://schemas.microsoft.com/office/drawing/2014/main" id="{93882FE0-9B4B-D8C5-5DE5-35F7DC142E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B594D3-F825-9A34-52F5-4101B194DA1B}"/>
              </a:ext>
            </a:extLst>
          </p:cNvPr>
          <p:cNvSpPr>
            <a:spLocks noGrp="1"/>
          </p:cNvSpPr>
          <p:nvPr>
            <p:ph type="sldNum" sz="quarter" idx="12"/>
          </p:nvPr>
        </p:nvSpPr>
        <p:spPr/>
        <p:txBody>
          <a:bodyPr/>
          <a:lstStyle/>
          <a:p>
            <a:fld id="{2D9C620B-160C-704A-A168-6326E8BBD69F}" type="slidenum">
              <a:rPr lang="en-US" smtClean="0"/>
              <a:t>‹#›</a:t>
            </a:fld>
            <a:endParaRPr lang="en-US"/>
          </a:p>
        </p:txBody>
      </p:sp>
    </p:spTree>
    <p:extLst>
      <p:ext uri="{BB962C8B-B14F-4D97-AF65-F5344CB8AC3E}">
        <p14:creationId xmlns:p14="http://schemas.microsoft.com/office/powerpoint/2010/main" val="146551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63A57-1BD8-6774-8E09-096F13EED9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011ED5-3D42-B025-1E25-F9F4171807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2E8519-020E-C1E6-3B74-56672D707B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387880-23BC-3801-EFDA-379A2E83ED47}"/>
              </a:ext>
            </a:extLst>
          </p:cNvPr>
          <p:cNvSpPr>
            <a:spLocks noGrp="1"/>
          </p:cNvSpPr>
          <p:nvPr>
            <p:ph type="dt" sz="half" idx="10"/>
          </p:nvPr>
        </p:nvSpPr>
        <p:spPr/>
        <p:txBody>
          <a:bodyPr/>
          <a:lstStyle/>
          <a:p>
            <a:fld id="{20CB2054-0F4D-D746-9C2C-A5033CB7D67A}" type="datetimeFigureOut">
              <a:rPr lang="en-US" smtClean="0"/>
              <a:t>1/28/24</a:t>
            </a:fld>
            <a:endParaRPr lang="en-US"/>
          </a:p>
        </p:txBody>
      </p:sp>
      <p:sp>
        <p:nvSpPr>
          <p:cNvPr id="6" name="Footer Placeholder 5">
            <a:extLst>
              <a:ext uri="{FF2B5EF4-FFF2-40B4-BE49-F238E27FC236}">
                <a16:creationId xmlns:a16="http://schemas.microsoft.com/office/drawing/2014/main" id="{271A6939-2699-6433-95E3-2382BEF577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C8151E-D029-3953-9C1D-1E427B64D7ED}"/>
              </a:ext>
            </a:extLst>
          </p:cNvPr>
          <p:cNvSpPr>
            <a:spLocks noGrp="1"/>
          </p:cNvSpPr>
          <p:nvPr>
            <p:ph type="sldNum" sz="quarter" idx="12"/>
          </p:nvPr>
        </p:nvSpPr>
        <p:spPr/>
        <p:txBody>
          <a:bodyPr/>
          <a:lstStyle/>
          <a:p>
            <a:fld id="{2D9C620B-160C-704A-A168-6326E8BBD69F}" type="slidenum">
              <a:rPr lang="en-US" smtClean="0"/>
              <a:t>‹#›</a:t>
            </a:fld>
            <a:endParaRPr lang="en-US"/>
          </a:p>
        </p:txBody>
      </p:sp>
    </p:spTree>
    <p:extLst>
      <p:ext uri="{BB962C8B-B14F-4D97-AF65-F5344CB8AC3E}">
        <p14:creationId xmlns:p14="http://schemas.microsoft.com/office/powerpoint/2010/main" val="2920455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684DE-B470-1F70-2201-4A081AC92E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B7B8F5-447B-1C64-A815-9FF169E900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C7AA6A-A231-F8BD-4ABE-2CDAD017F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B2100-7CE2-437D-ED11-89CD18502082}"/>
              </a:ext>
            </a:extLst>
          </p:cNvPr>
          <p:cNvSpPr>
            <a:spLocks noGrp="1"/>
          </p:cNvSpPr>
          <p:nvPr>
            <p:ph type="dt" sz="half" idx="10"/>
          </p:nvPr>
        </p:nvSpPr>
        <p:spPr/>
        <p:txBody>
          <a:bodyPr/>
          <a:lstStyle/>
          <a:p>
            <a:fld id="{20CB2054-0F4D-D746-9C2C-A5033CB7D67A}" type="datetimeFigureOut">
              <a:rPr lang="en-US" smtClean="0"/>
              <a:t>1/28/24</a:t>
            </a:fld>
            <a:endParaRPr lang="en-US"/>
          </a:p>
        </p:txBody>
      </p:sp>
      <p:sp>
        <p:nvSpPr>
          <p:cNvPr id="6" name="Footer Placeholder 5">
            <a:extLst>
              <a:ext uri="{FF2B5EF4-FFF2-40B4-BE49-F238E27FC236}">
                <a16:creationId xmlns:a16="http://schemas.microsoft.com/office/drawing/2014/main" id="{BAEEF604-058E-883D-DBED-044040920E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375F3B-616C-7F17-21CC-970C20584882}"/>
              </a:ext>
            </a:extLst>
          </p:cNvPr>
          <p:cNvSpPr>
            <a:spLocks noGrp="1"/>
          </p:cNvSpPr>
          <p:nvPr>
            <p:ph type="sldNum" sz="quarter" idx="12"/>
          </p:nvPr>
        </p:nvSpPr>
        <p:spPr/>
        <p:txBody>
          <a:bodyPr/>
          <a:lstStyle/>
          <a:p>
            <a:fld id="{2D9C620B-160C-704A-A168-6326E8BBD69F}" type="slidenum">
              <a:rPr lang="en-US" smtClean="0"/>
              <a:t>‹#›</a:t>
            </a:fld>
            <a:endParaRPr lang="en-US"/>
          </a:p>
        </p:txBody>
      </p:sp>
    </p:spTree>
    <p:extLst>
      <p:ext uri="{BB962C8B-B14F-4D97-AF65-F5344CB8AC3E}">
        <p14:creationId xmlns:p14="http://schemas.microsoft.com/office/powerpoint/2010/main" val="285012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86625A-D6D1-51C9-1F78-CDB9CE0D04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2AAE9B-5D48-6B42-957E-5BB248AF91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633106-390A-F81C-AAD5-9965DB847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CB2054-0F4D-D746-9C2C-A5033CB7D67A}" type="datetimeFigureOut">
              <a:rPr lang="en-US" smtClean="0"/>
              <a:t>1/28/24</a:t>
            </a:fld>
            <a:endParaRPr lang="en-US"/>
          </a:p>
        </p:txBody>
      </p:sp>
      <p:sp>
        <p:nvSpPr>
          <p:cNvPr id="5" name="Footer Placeholder 4">
            <a:extLst>
              <a:ext uri="{FF2B5EF4-FFF2-40B4-BE49-F238E27FC236}">
                <a16:creationId xmlns:a16="http://schemas.microsoft.com/office/drawing/2014/main" id="{2533D080-C559-4881-BA76-58B8E33504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CE7A66-E5AE-CB0E-1D76-3A1219F64B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C620B-160C-704A-A168-6326E8BBD69F}" type="slidenum">
              <a:rPr lang="en-US" smtClean="0"/>
              <a:t>‹#›</a:t>
            </a:fld>
            <a:endParaRPr lang="en-US"/>
          </a:p>
        </p:txBody>
      </p:sp>
    </p:spTree>
    <p:extLst>
      <p:ext uri="{BB962C8B-B14F-4D97-AF65-F5344CB8AC3E}">
        <p14:creationId xmlns:p14="http://schemas.microsoft.com/office/powerpoint/2010/main" val="3250130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56EA54B-870C-A080-E43B-C33D7CA81D2E}"/>
            </a:ext>
          </a:extLst>
        </p:cNvPr>
        <p:cNvGrpSpPr/>
        <p:nvPr/>
      </p:nvGrpSpPr>
      <p:grpSpPr>
        <a:xfrm>
          <a:off x="0" y="0"/>
          <a:ext cx="0" cy="0"/>
          <a:chOff x="0" y="0"/>
          <a:chExt cx="0" cy="0"/>
        </a:xfrm>
      </p:grpSpPr>
      <p:sp>
        <p:nvSpPr>
          <p:cNvPr id="13" name="Rectangle 12">
            <a:extLst>
              <a:ext uri="{FF2B5EF4-FFF2-40B4-BE49-F238E27FC236}">
                <a16:creationId xmlns:a16="http://schemas.microsoft.com/office/drawing/2014/main" id="{61C0C959-54B4-ED99-ED9F-CB0FF6CCE2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298DB71-83D1-32DB-54A3-B7910D59E7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2EF46B5C-53F6-8548-ECA4-0EA38CD9BD3E}"/>
              </a:ext>
            </a:extLst>
          </p:cNvPr>
          <p:cNvPicPr>
            <a:picLocks noChangeAspect="1"/>
          </p:cNvPicPr>
          <p:nvPr/>
        </p:nvPicPr>
        <p:blipFill>
          <a:blip r:embed="rId2"/>
          <a:srcRect/>
          <a:stretch/>
        </p:blipFill>
        <p:spPr>
          <a:xfrm>
            <a:off x="2419350" y="-247650"/>
            <a:ext cx="7353300" cy="7353300"/>
          </a:xfrm>
          <a:prstGeom prst="rect">
            <a:avLst/>
          </a:prstGeom>
        </p:spPr>
      </p:pic>
    </p:spTree>
    <p:extLst>
      <p:ext uri="{BB962C8B-B14F-4D97-AF65-F5344CB8AC3E}">
        <p14:creationId xmlns:p14="http://schemas.microsoft.com/office/powerpoint/2010/main" val="1534151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FF7E5FC-B52B-B535-EA7D-69265F8D6D31}"/>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91C564DB-3D70-536E-A318-C693C10589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04D2336-7C74-D207-6AC5-62C08D604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8E0FC652-1F9A-5C7B-B6BE-A55224034B89}"/>
              </a:ext>
            </a:extLst>
          </p:cNvPr>
          <p:cNvSpPr txBox="1"/>
          <p:nvPr/>
        </p:nvSpPr>
        <p:spPr>
          <a:xfrm>
            <a:off x="1955046" y="2644170"/>
            <a:ext cx="8281907"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The goal of discipleship is to </a:t>
            </a:r>
            <a:r>
              <a:rPr kumimoji="0" lang="en-US" sz="48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be like Jesus</a:t>
            </a: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p>
        </p:txBody>
      </p:sp>
    </p:spTree>
    <p:extLst>
      <p:ext uri="{BB962C8B-B14F-4D97-AF65-F5344CB8AC3E}">
        <p14:creationId xmlns:p14="http://schemas.microsoft.com/office/powerpoint/2010/main" val="316462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5FE5AE2-69BE-AF43-638A-C302720DA117}"/>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7A3D147F-60F3-77C2-CCD6-F62AEAE33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83612EA8-37C3-CEFC-29C9-3F4B2C91A4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FE7F1B9E-801B-48DC-D5B2-0FD761145F77}"/>
              </a:ext>
            </a:extLst>
          </p:cNvPr>
          <p:cNvSpPr txBox="1"/>
          <p:nvPr/>
        </p:nvSpPr>
        <p:spPr>
          <a:xfrm>
            <a:off x="1955046" y="3013501"/>
            <a:ext cx="8281907"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But how?</a:t>
            </a:r>
          </a:p>
        </p:txBody>
      </p:sp>
    </p:spTree>
    <p:extLst>
      <p:ext uri="{BB962C8B-B14F-4D97-AF65-F5344CB8AC3E}">
        <p14:creationId xmlns:p14="http://schemas.microsoft.com/office/powerpoint/2010/main" val="4036432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597DF5E-66B5-1FAA-6E86-AE724425F1BE}"/>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441EB22D-4016-A05A-EA92-1ADF757DB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EE53103-C466-123A-0523-4E759158CB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CC0FF6DB-D4B8-4E33-18D0-0637F02E5F55}"/>
              </a:ext>
            </a:extLst>
          </p:cNvPr>
          <p:cNvSpPr txBox="1"/>
          <p:nvPr/>
        </p:nvSpPr>
        <p:spPr>
          <a:xfrm>
            <a:off x="1678584" y="2331601"/>
            <a:ext cx="8834828"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 disciple is not above his teacher, but everyone who is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perfectly trained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will be like his teacher.”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4" name="TextBox 3">
            <a:extLst>
              <a:ext uri="{FF2B5EF4-FFF2-40B4-BE49-F238E27FC236}">
                <a16:creationId xmlns:a16="http://schemas.microsoft.com/office/drawing/2014/main" id="{2645AA91-D857-E7ED-671A-E84E3D950669}"/>
              </a:ext>
            </a:extLst>
          </p:cNvPr>
          <p:cNvSpPr txBox="1"/>
          <p:nvPr/>
        </p:nvSpPr>
        <p:spPr>
          <a:xfrm>
            <a:off x="3348967" y="4639925"/>
            <a:ext cx="5494062"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Luke 6:40</a:t>
            </a:r>
          </a:p>
        </p:txBody>
      </p:sp>
    </p:spTree>
    <p:extLst>
      <p:ext uri="{BB962C8B-B14F-4D97-AF65-F5344CB8AC3E}">
        <p14:creationId xmlns:p14="http://schemas.microsoft.com/office/powerpoint/2010/main" val="3114852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3E4F1A8-2A9C-B132-BE27-B2DE96643E86}"/>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E02B0E20-7B5D-76CB-28BE-0ECBE799E0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DEDD6EF2-CC1E-B379-8816-D10ABCAE4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93BA4301-55CE-70EB-F034-467F78CDB914}"/>
              </a:ext>
            </a:extLst>
          </p:cNvPr>
          <p:cNvSpPr txBox="1"/>
          <p:nvPr/>
        </p:nvSpPr>
        <p:spPr>
          <a:xfrm>
            <a:off x="1955046" y="3013501"/>
            <a:ext cx="8281907"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We are </a:t>
            </a:r>
            <a:r>
              <a:rPr kumimoji="0" lang="en-US" sz="48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called to train</a:t>
            </a: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p>
        </p:txBody>
      </p:sp>
    </p:spTree>
    <p:extLst>
      <p:ext uri="{BB962C8B-B14F-4D97-AF65-F5344CB8AC3E}">
        <p14:creationId xmlns:p14="http://schemas.microsoft.com/office/powerpoint/2010/main" val="3516700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6420012-9D54-DF6B-5ED7-CDA3EC92A046}"/>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429C4993-AF91-0DE9-F92C-5CA23DD4F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DF773AD4-2995-665A-CD14-07B207B7E4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FC8C8658-B657-214F-71D5-5285175D7A0C}"/>
              </a:ext>
            </a:extLst>
          </p:cNvPr>
          <p:cNvSpPr txBox="1"/>
          <p:nvPr/>
        </p:nvSpPr>
        <p:spPr>
          <a:xfrm>
            <a:off x="1396581" y="1090287"/>
            <a:ext cx="9398833" cy="452431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“It is evident that all the sermons that have been preached have not developed a large class of self-denying workers. This subject is to be considered as involving the most serious results. Our future for eternity is at stake. The churches are withering up because they have failed to use their talents in diffusing light. Careful instruction should</a:t>
            </a:r>
          </a:p>
        </p:txBody>
      </p:sp>
    </p:spTree>
    <p:extLst>
      <p:ext uri="{BB962C8B-B14F-4D97-AF65-F5344CB8AC3E}">
        <p14:creationId xmlns:p14="http://schemas.microsoft.com/office/powerpoint/2010/main" val="3098664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4800F30-1671-3B42-B776-38560DF255E2}"/>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E94A7763-B139-5997-D3EA-800CC840BC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2268E41-5235-1173-1FF7-18F55A236F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B382BE67-E5E0-6ECF-8756-A9B13A90400C}"/>
              </a:ext>
            </a:extLst>
          </p:cNvPr>
          <p:cNvSpPr txBox="1"/>
          <p:nvPr/>
        </p:nvSpPr>
        <p:spPr>
          <a:xfrm>
            <a:off x="1396580" y="1779834"/>
            <a:ext cx="9398833"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“be given which will be as lessons from the Master, that all may put their light to practical use.”</a:t>
            </a:r>
          </a:p>
        </p:txBody>
      </p:sp>
      <p:sp>
        <p:nvSpPr>
          <p:cNvPr id="4" name="TextBox 3">
            <a:extLst>
              <a:ext uri="{FF2B5EF4-FFF2-40B4-BE49-F238E27FC236}">
                <a16:creationId xmlns:a16="http://schemas.microsoft.com/office/drawing/2014/main" id="{212BE55E-9910-AC11-5587-F192AABC9E03}"/>
              </a:ext>
            </a:extLst>
          </p:cNvPr>
          <p:cNvSpPr txBox="1"/>
          <p:nvPr/>
        </p:nvSpPr>
        <p:spPr>
          <a:xfrm>
            <a:off x="3348966" y="4349666"/>
            <a:ext cx="5494062"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Testimonies for the Church, </a:t>
            </a:r>
            <a:r>
              <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vol. 6, p. 431</a:t>
            </a:r>
          </a:p>
        </p:txBody>
      </p:sp>
    </p:spTree>
    <p:extLst>
      <p:ext uri="{BB962C8B-B14F-4D97-AF65-F5344CB8AC3E}">
        <p14:creationId xmlns:p14="http://schemas.microsoft.com/office/powerpoint/2010/main" val="1907102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DB5C280-A8FA-A995-AE84-30F8FA6CD4D8}"/>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07616376-7BB4-D15E-173F-7DB39DC58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DA0E9D64-451E-3899-E9B5-06C6966B73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A211EA8B-163F-A28F-035E-0A17E32EBD25}"/>
              </a:ext>
            </a:extLst>
          </p:cNvPr>
          <p:cNvSpPr txBox="1"/>
          <p:nvPr/>
        </p:nvSpPr>
        <p:spPr>
          <a:xfrm>
            <a:off x="1396581" y="1090287"/>
            <a:ext cx="9398833" cy="452431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“It is evident that all the sermons that have been preached have not developed a large class of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self-denying workers</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This subject is to be considered as involving the most serious results. Our future for eternity is at stake. The churches are withering up because they have failed to use their talents in diffusing light. Careful instruction should</a:t>
            </a:r>
          </a:p>
        </p:txBody>
      </p:sp>
    </p:spTree>
    <p:extLst>
      <p:ext uri="{BB962C8B-B14F-4D97-AF65-F5344CB8AC3E}">
        <p14:creationId xmlns:p14="http://schemas.microsoft.com/office/powerpoint/2010/main" val="2448091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4A33764-CAE3-5A42-5D46-BB3BEADEFCE8}"/>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9E779E1A-A74A-CA5D-68F1-3C3580D835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5BEDFCD6-A634-681F-B954-55B4929B8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4538CAD-C733-2882-799F-B92E302D60BF}"/>
              </a:ext>
            </a:extLst>
          </p:cNvPr>
          <p:cNvSpPr txBox="1"/>
          <p:nvPr/>
        </p:nvSpPr>
        <p:spPr>
          <a:xfrm>
            <a:off x="1396581" y="1090287"/>
            <a:ext cx="9398833" cy="452431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“It is evident that all the sermons that have been preached have not developed a large class of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self-denying workers</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This subject is to be considered as involving the most serious results.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Our future for eternity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is at stake. The churches are withering up because they have failed to use their talents in diffusing light. Careful instruction should</a:t>
            </a:r>
          </a:p>
        </p:txBody>
      </p:sp>
    </p:spTree>
    <p:extLst>
      <p:ext uri="{BB962C8B-B14F-4D97-AF65-F5344CB8AC3E}">
        <p14:creationId xmlns:p14="http://schemas.microsoft.com/office/powerpoint/2010/main" val="3996995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D38042D-0D26-206D-CFB4-EE72071431CB}"/>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7311B715-A4F3-A2C4-F763-D44C17F69F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FAEE67C-D5BE-AB7A-0F11-8D045F813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B6CFFFA-FE71-A198-6690-E89E7C185B5D}"/>
              </a:ext>
            </a:extLst>
          </p:cNvPr>
          <p:cNvSpPr txBox="1"/>
          <p:nvPr/>
        </p:nvSpPr>
        <p:spPr>
          <a:xfrm>
            <a:off x="1396581" y="1090287"/>
            <a:ext cx="9398833" cy="452431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“It is evident that all the sermons that have been preached have not developed a large class of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self-denying workers</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This subject is to be considered as involving the most serious results.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Our future for eternity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is at stake. The churches are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withering up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because they have failed to use their talents in diffusing light. Careful instruction should</a:t>
            </a:r>
          </a:p>
        </p:txBody>
      </p:sp>
    </p:spTree>
    <p:extLst>
      <p:ext uri="{BB962C8B-B14F-4D97-AF65-F5344CB8AC3E}">
        <p14:creationId xmlns:p14="http://schemas.microsoft.com/office/powerpoint/2010/main" val="3409157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0CD0377-9F38-2228-445D-0E35B7993947}"/>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CD4494E1-B212-26F7-80A2-D77C8AE25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D15D374B-235D-4C6A-4D80-E64164A251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3809318-C70C-FAA3-EEDC-D0940C061E16}"/>
              </a:ext>
            </a:extLst>
          </p:cNvPr>
          <p:cNvSpPr txBox="1"/>
          <p:nvPr/>
        </p:nvSpPr>
        <p:spPr>
          <a:xfrm>
            <a:off x="1396581" y="1090287"/>
            <a:ext cx="9398833" cy="452431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“It is evident that all the sermons that have been preached have not developed a large class of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self-denying workers</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This subject is to be considered as involving the most serious results.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Our future for eternity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is at stake. The churches are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withering up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because they have failed to use their talents in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diffusing light</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Careful instruction should</a:t>
            </a:r>
          </a:p>
        </p:txBody>
      </p:sp>
    </p:spTree>
    <p:extLst>
      <p:ext uri="{BB962C8B-B14F-4D97-AF65-F5344CB8AC3E}">
        <p14:creationId xmlns:p14="http://schemas.microsoft.com/office/powerpoint/2010/main" val="1339211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D1D3CC7D-2D73-E842-A045-BB337FF01386}"/>
              </a:ext>
            </a:extLst>
          </p:cNvPr>
          <p:cNvPicPr>
            <a:picLocks noChangeAspect="1"/>
          </p:cNvPicPr>
          <p:nvPr/>
        </p:nvPicPr>
        <p:blipFill>
          <a:blip r:embed="rId2"/>
          <a:srcRect/>
          <a:stretch/>
        </p:blipFill>
        <p:spPr>
          <a:xfrm>
            <a:off x="7329080" y="1968538"/>
            <a:ext cx="3656767" cy="3656767"/>
          </a:xfrm>
          <a:prstGeom prst="rect">
            <a:avLst/>
          </a:prstGeom>
        </p:spPr>
      </p:pic>
      <p:sp>
        <p:nvSpPr>
          <p:cNvPr id="3" name="TextBox 2">
            <a:extLst>
              <a:ext uri="{FF2B5EF4-FFF2-40B4-BE49-F238E27FC236}">
                <a16:creationId xmlns:a16="http://schemas.microsoft.com/office/drawing/2014/main" id="{327DDF39-7AFC-FBE6-E57B-978870EC5C37}"/>
              </a:ext>
            </a:extLst>
          </p:cNvPr>
          <p:cNvSpPr txBox="1"/>
          <p:nvPr/>
        </p:nvSpPr>
        <p:spPr>
          <a:xfrm>
            <a:off x="496824" y="1774673"/>
            <a:ext cx="5273739" cy="17132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5400" b="1" i="0" u="none" strike="noStrike" kern="0" cap="none" spc="0" normalizeH="0" baseline="0" noProof="0" dirty="0">
                <a:ln>
                  <a:noFill/>
                </a:ln>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The Goal of </a:t>
            </a:r>
          </a:p>
          <a:p>
            <a:pPr marL="0" marR="0" lvl="0" indent="0" algn="ctr" defTabSz="1219169" rtl="0" eaLnBrk="1" fontAlgn="auto" latinLnBrk="0" hangingPunct="0">
              <a:lnSpc>
                <a:spcPct val="100000"/>
              </a:lnSpc>
              <a:spcBef>
                <a:spcPts val="0"/>
              </a:spcBef>
              <a:spcAft>
                <a:spcPts val="0"/>
              </a:spcAft>
              <a:buClrTx/>
              <a:buSzTx/>
              <a:buFontTx/>
              <a:buNone/>
              <a:tabLst/>
              <a:defRPr/>
            </a:pPr>
            <a:r>
              <a:rPr lang="en-US" sz="5400" b="1" kern="0" dirty="0">
                <a:solidFill>
                  <a:srgbClr val="C00000"/>
                </a:solidFill>
                <a:latin typeface="Advent Sans Logo" panose="020B0502040504020204" pitchFamily="34" charset="0"/>
                <a:ea typeface="Advent Sans Logo" panose="020B0502040504020204" pitchFamily="34" charset="0"/>
                <a:cs typeface="Advent Sans Logo" panose="020B0502040504020204" pitchFamily="34" charset="0"/>
                <a:sym typeface="Helvetica Neue"/>
              </a:rPr>
              <a:t>Discipleship</a:t>
            </a:r>
            <a:endParaRPr kumimoji="0" lang="en-US" sz="5400" b="1" i="0" u="none" strike="noStrike" kern="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endParaRPr>
          </a:p>
        </p:txBody>
      </p:sp>
    </p:spTree>
    <p:extLst>
      <p:ext uri="{BB962C8B-B14F-4D97-AF65-F5344CB8AC3E}">
        <p14:creationId xmlns:p14="http://schemas.microsoft.com/office/powerpoint/2010/main" val="2898525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2049E7D-8130-1B03-8713-C5AB8980F858}"/>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65053B18-61D8-0F30-2085-A74159A2C4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CD2C6F4-1E92-03E8-F31D-65727E3D9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3D60B29E-1898-2F7F-1348-B7150CF69884}"/>
              </a:ext>
            </a:extLst>
          </p:cNvPr>
          <p:cNvSpPr txBox="1"/>
          <p:nvPr/>
        </p:nvSpPr>
        <p:spPr>
          <a:xfrm>
            <a:off x="1396581" y="1090287"/>
            <a:ext cx="9398833" cy="452431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“It is evident that all the sermons that have been preached have not developed a large class of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self-denying workers</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This subject is to be considered as involving the most serious results.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Our future for eternity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is at stake. The churches are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withering up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because they have failed to use their talents in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diffusing light</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Careful instruction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should</a:t>
            </a:r>
          </a:p>
        </p:txBody>
      </p:sp>
    </p:spTree>
    <p:extLst>
      <p:ext uri="{BB962C8B-B14F-4D97-AF65-F5344CB8AC3E}">
        <p14:creationId xmlns:p14="http://schemas.microsoft.com/office/powerpoint/2010/main" val="318553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4F2292A-AF01-1AA4-26AC-AA5337342716}"/>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CCDDA890-4F66-A1A6-9E74-28FF9EE91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04D6CCD1-8E21-20E8-00DD-73BDA4690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1F03B52-A71E-39C8-6516-C86EAFA7D154}"/>
              </a:ext>
            </a:extLst>
          </p:cNvPr>
          <p:cNvSpPr txBox="1"/>
          <p:nvPr/>
        </p:nvSpPr>
        <p:spPr>
          <a:xfrm>
            <a:off x="1396580" y="1779834"/>
            <a:ext cx="9398833"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“be given which will be as lessons from the Master, that all may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put their light to practical use</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p>
        </p:txBody>
      </p:sp>
      <p:sp>
        <p:nvSpPr>
          <p:cNvPr id="4" name="TextBox 3">
            <a:extLst>
              <a:ext uri="{FF2B5EF4-FFF2-40B4-BE49-F238E27FC236}">
                <a16:creationId xmlns:a16="http://schemas.microsoft.com/office/drawing/2014/main" id="{CEF767C9-FEB3-54FE-1112-501F151EE1E3}"/>
              </a:ext>
            </a:extLst>
          </p:cNvPr>
          <p:cNvSpPr txBox="1"/>
          <p:nvPr/>
        </p:nvSpPr>
        <p:spPr>
          <a:xfrm>
            <a:off x="3348966" y="4349666"/>
            <a:ext cx="5494062"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Testimonies for the Church, </a:t>
            </a:r>
            <a:r>
              <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vol. 6, p. 431</a:t>
            </a:r>
          </a:p>
        </p:txBody>
      </p:sp>
    </p:spTree>
    <p:extLst>
      <p:ext uri="{BB962C8B-B14F-4D97-AF65-F5344CB8AC3E}">
        <p14:creationId xmlns:p14="http://schemas.microsoft.com/office/powerpoint/2010/main" val="479229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50D73ED-BA35-9BCD-A13C-5CB97E077C77}"/>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BBAF83C5-A775-551A-BE09-331249F3AE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FB87EEF9-E3A0-3EA8-115F-CAC5A50181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2361548F-081A-D9F8-074B-9E6E38BB672C}"/>
              </a:ext>
            </a:extLst>
          </p:cNvPr>
          <p:cNvSpPr txBox="1"/>
          <p:nvPr/>
        </p:nvSpPr>
        <p:spPr>
          <a:xfrm>
            <a:off x="4297180" y="5199922"/>
            <a:ext cx="359763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Matthew 28:18-20</a:t>
            </a:r>
            <a:endPar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3" name="TextBox 2">
            <a:extLst>
              <a:ext uri="{FF2B5EF4-FFF2-40B4-BE49-F238E27FC236}">
                <a16:creationId xmlns:a16="http://schemas.microsoft.com/office/drawing/2014/main" id="{F138C5BC-896C-5209-2C3E-6610CFCE15C3}"/>
              </a:ext>
            </a:extLst>
          </p:cNvPr>
          <p:cNvSpPr txBox="1"/>
          <p:nvPr/>
        </p:nvSpPr>
        <p:spPr>
          <a:xfrm>
            <a:off x="1031174" y="1073303"/>
            <a:ext cx="10129652" cy="392928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“All authority has been given to Me in heaven and on earth. Go therefore and </a:t>
            </a:r>
            <a:r>
              <a:rPr kumimoji="0" lang="en-US" sz="3600" b="1" i="0" u="none" strike="noStrike" kern="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make disciples </a:t>
            </a: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of all the nations, baptizing them in the name of the Father and of the Son and of the Holy Spirit, teaching them to observe all things that I have commanded you; and lo, I am with you always, even to the end of the age.”</a:t>
            </a:r>
          </a:p>
        </p:txBody>
      </p:sp>
    </p:spTree>
    <p:extLst>
      <p:ext uri="{BB962C8B-B14F-4D97-AF65-F5344CB8AC3E}">
        <p14:creationId xmlns:p14="http://schemas.microsoft.com/office/powerpoint/2010/main" val="196154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5B73D8B-4A62-E6F0-3697-684E5255372D}"/>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90A50A05-BEE9-E56D-8D11-4EE5F0BBD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6C5B1DD7-1AD3-1305-BC46-3751CFD5B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A2BF079-41FB-1BC6-DD55-98BE2451D41E}"/>
              </a:ext>
            </a:extLst>
          </p:cNvPr>
          <p:cNvSpPr txBox="1"/>
          <p:nvPr/>
        </p:nvSpPr>
        <p:spPr>
          <a:xfrm>
            <a:off x="803549" y="1443841"/>
            <a:ext cx="10584901" cy="39703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“gospel . . .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preached</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in all the world” </a:t>
            </a:r>
            <a:r>
              <a:rPr kumimoji="0" lang="en-US" sz="24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(Mt 24:14).</a:t>
            </a: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make disciples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of all the nations” </a:t>
            </a:r>
            <a:r>
              <a:rPr kumimoji="0" lang="en-US" sz="24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(Mt 28:19).</a:t>
            </a: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“gospel . . .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preached</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to all the nations” </a:t>
            </a:r>
            <a:r>
              <a:rPr kumimoji="0" lang="en-US" sz="24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(Mk 13:10).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preach</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the gospel . . . to every creature” </a:t>
            </a:r>
            <a:r>
              <a:rPr kumimoji="0" lang="en-US" sz="24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(Mk 16:15).</a:t>
            </a: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“repentance . . .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preached</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 . . to all nations” </a:t>
            </a:r>
            <a:r>
              <a:rPr kumimoji="0" lang="en-US" sz="24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(Lk 24:47).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witnesses</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 . . to the end of the earth” </a:t>
            </a:r>
            <a:r>
              <a:rPr kumimoji="0" lang="en-US" sz="24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(Acts 1:8).</a:t>
            </a: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“gospel to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preach</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 . . to every nation” </a:t>
            </a:r>
            <a:r>
              <a:rPr kumimoji="0" lang="en-US" sz="24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(Rev 14:6).</a:t>
            </a: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1254594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BA1C3D7-C586-867C-40DA-D097B62459E5}"/>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38075EF2-30EA-F1FB-3265-6285F4C05C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91AAC4A-1F5B-7CC9-7A93-A6F37370AC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C682A33-CB1D-FA0C-5DE2-D2D63B86174C}"/>
              </a:ext>
            </a:extLst>
          </p:cNvPr>
          <p:cNvSpPr txBox="1"/>
          <p:nvPr/>
        </p:nvSpPr>
        <p:spPr>
          <a:xfrm>
            <a:off x="803549" y="1443841"/>
            <a:ext cx="10584901" cy="39703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“gospel . . .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preached</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in all the world” </a:t>
            </a:r>
            <a:r>
              <a:rPr kumimoji="0" lang="en-US" sz="24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(Mt 24:14).</a:t>
            </a: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highlight>
                  <a:srgbClr val="FFFF00"/>
                </a:highlight>
                <a:uLnTx/>
                <a:uFillTx/>
                <a:latin typeface="Advent Sans Logo" panose="020B0502040504020204" pitchFamily="34" charset="0"/>
                <a:ea typeface="Advent Sans Logo" panose="020B0502040504020204" pitchFamily="34" charset="0"/>
                <a:cs typeface="Advent Sans Logo" panose="020B0502040504020204" pitchFamily="34" charset="0"/>
              </a:rPr>
              <a:t>“</a:t>
            </a:r>
            <a:r>
              <a:rPr kumimoji="0" lang="en-US" sz="3600" b="1" i="0" u="none" strike="noStrike" kern="1200" cap="none" spc="0" normalizeH="0" baseline="0" noProof="0" dirty="0">
                <a:ln>
                  <a:noFill/>
                </a:ln>
                <a:solidFill>
                  <a:srgbClr val="C00000"/>
                </a:solidFill>
                <a:effectLst/>
                <a:highlight>
                  <a:srgbClr val="FFFF00"/>
                </a:highlight>
                <a:uLnTx/>
                <a:uFillTx/>
                <a:latin typeface="Advent Sans Logo" panose="020B0502040504020204" pitchFamily="34" charset="0"/>
                <a:ea typeface="Advent Sans Logo" panose="020B0502040504020204" pitchFamily="34" charset="0"/>
                <a:cs typeface="Advent Sans Logo" panose="020B0502040504020204" pitchFamily="34" charset="0"/>
              </a:rPr>
              <a:t>make disciples </a:t>
            </a:r>
            <a:r>
              <a:rPr kumimoji="0" lang="en-US" sz="3600" b="0" i="0" u="none" strike="noStrike" kern="1200" cap="none" spc="0" normalizeH="0" baseline="0" noProof="0" dirty="0">
                <a:ln>
                  <a:noFill/>
                </a:ln>
                <a:solidFill>
                  <a:prstClr val="black"/>
                </a:solidFill>
                <a:effectLst/>
                <a:highlight>
                  <a:srgbClr val="FFFF00"/>
                </a:highlight>
                <a:uLnTx/>
                <a:uFillTx/>
                <a:latin typeface="Advent Sans Logo" panose="020B0502040504020204" pitchFamily="34" charset="0"/>
                <a:ea typeface="Advent Sans Logo" panose="020B0502040504020204" pitchFamily="34" charset="0"/>
                <a:cs typeface="Advent Sans Logo" panose="020B0502040504020204" pitchFamily="34" charset="0"/>
              </a:rPr>
              <a:t>of all the nations” </a:t>
            </a:r>
            <a:r>
              <a:rPr kumimoji="0" lang="en-US" sz="2400" b="0" i="0" u="none" strike="noStrike" kern="1200" cap="none" spc="0" normalizeH="0" baseline="0" noProof="0" dirty="0">
                <a:ln>
                  <a:noFill/>
                </a:ln>
                <a:solidFill>
                  <a:prstClr val="black"/>
                </a:solidFill>
                <a:effectLst/>
                <a:highlight>
                  <a:srgbClr val="FFFF00"/>
                </a:highlight>
                <a:uLnTx/>
                <a:uFillTx/>
                <a:latin typeface="Advent Sans Logo" panose="020B0502040504020204" pitchFamily="34" charset="0"/>
                <a:ea typeface="Advent Sans Logo" panose="020B0502040504020204" pitchFamily="34" charset="0"/>
                <a:cs typeface="Advent Sans Logo" panose="020B0502040504020204" pitchFamily="34" charset="0"/>
              </a:rPr>
              <a:t>(Mt 28:19).</a:t>
            </a:r>
            <a:endParaRPr kumimoji="0" lang="en-US" sz="3600" b="0" i="0" u="none" strike="noStrike" kern="1200" cap="none" spc="0" normalizeH="0" baseline="0" noProof="0" dirty="0">
              <a:ln>
                <a:noFill/>
              </a:ln>
              <a:solidFill>
                <a:prstClr val="black"/>
              </a:solidFill>
              <a:effectLst/>
              <a:highlight>
                <a:srgbClr val="FFFF00"/>
              </a:highlight>
              <a:uLnTx/>
              <a:uFillTx/>
              <a:latin typeface="Advent Sans Logo" panose="020B0502040504020204" pitchFamily="34" charset="0"/>
              <a:ea typeface="Advent Sans Logo" panose="020B0502040504020204" pitchFamily="34" charset="0"/>
              <a:cs typeface="Advent Sans Logo" panose="020B0502040504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“gospel . . .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preached</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to all the nations” </a:t>
            </a:r>
            <a:r>
              <a:rPr kumimoji="0" lang="en-US" sz="24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(Mk 13:10).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preach</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the gospel . . . to every creature” </a:t>
            </a:r>
            <a:r>
              <a:rPr kumimoji="0" lang="en-US" sz="24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(Mk 16:15).</a:t>
            </a: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“repentance . . .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preached</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 . . to all nations” </a:t>
            </a:r>
            <a:r>
              <a:rPr kumimoji="0" lang="en-US" sz="24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(Lk 24:47).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witnesses</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 . . to the end of the earth” </a:t>
            </a:r>
            <a:r>
              <a:rPr kumimoji="0" lang="en-US" sz="24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(Acts 1:8).</a:t>
            </a: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“gospel to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preach</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 . . to every nation” </a:t>
            </a:r>
            <a:r>
              <a:rPr kumimoji="0" lang="en-US" sz="24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(Rev 14:6).</a:t>
            </a: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146993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63A88C2-B458-A691-84DD-099033E4637E}"/>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4673C49A-AED8-BA88-A534-96F63B578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ECABD625-EAD3-7D65-7C4E-F487CB9BD7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21D5C9A0-5C23-5412-26F6-177D25C2C607}"/>
              </a:ext>
            </a:extLst>
          </p:cNvPr>
          <p:cNvSpPr txBox="1"/>
          <p:nvPr/>
        </p:nvSpPr>
        <p:spPr>
          <a:xfrm>
            <a:off x="946878" y="1419552"/>
            <a:ext cx="10298243" cy="393954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4800" b="1"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a:t>
            </a:r>
            <a:r>
              <a:rPr kumimoji="0" lang="en-US" sz="4800" b="1" i="1" u="none" strike="noStrike" kern="1200" cap="none" spc="0" normalizeH="0" baseline="0" noProof="0" dirty="0" err="1">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atheteuo</a:t>
            </a: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 “make disciples”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Matt 28:19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Matt 13:52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Matt 27:57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Acts 14:21</a:t>
            </a:r>
          </a:p>
        </p:txBody>
      </p:sp>
    </p:spTree>
    <p:extLst>
      <p:ext uri="{BB962C8B-B14F-4D97-AF65-F5344CB8AC3E}">
        <p14:creationId xmlns:p14="http://schemas.microsoft.com/office/powerpoint/2010/main" val="1412180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98CC993-DAFE-0AFA-190C-DC75DC484089}"/>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E8F3DD17-576B-9779-D3BB-3AA485948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85D29FCC-2254-5AB3-A958-A5C3BA17B0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2325EC2-CA5B-C6ED-88B3-E0B11F8EBA56}"/>
              </a:ext>
            </a:extLst>
          </p:cNvPr>
          <p:cNvSpPr txBox="1"/>
          <p:nvPr/>
        </p:nvSpPr>
        <p:spPr>
          <a:xfrm>
            <a:off x="946878" y="1419552"/>
            <a:ext cx="10298243" cy="393954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4800" b="1"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a:t>
            </a:r>
            <a:r>
              <a:rPr kumimoji="0" lang="en-US" sz="4800" b="1" i="1" u="none" strike="noStrike" kern="1200" cap="none" spc="0" normalizeH="0" baseline="0" noProof="0" dirty="0" err="1">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atheteuo</a:t>
            </a: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 “make disciples”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Matt 28:19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highlight>
                  <a:srgbClr val="FFFF00"/>
                </a:highlight>
                <a:uLnTx/>
                <a:uFillTx/>
                <a:latin typeface="Advent Sans Logo" panose="020B0502040504020204" pitchFamily="34" charset="0"/>
                <a:ea typeface="Advent Sans Logo" panose="020B0502040504020204" pitchFamily="34" charset="0"/>
                <a:cs typeface="Advent Sans Logo" panose="020B0502040504020204" pitchFamily="34" charset="0"/>
              </a:rPr>
              <a:t>Matt 13:52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Matt 27:57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Acts 14:21</a:t>
            </a:r>
          </a:p>
        </p:txBody>
      </p:sp>
    </p:spTree>
    <p:extLst>
      <p:ext uri="{BB962C8B-B14F-4D97-AF65-F5344CB8AC3E}">
        <p14:creationId xmlns:p14="http://schemas.microsoft.com/office/powerpoint/2010/main" val="326757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E79F799-84A6-0F3B-EA0C-068E0D2CB43D}"/>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8A0C4477-7174-4A76-2E11-F765658A9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43844A0-86C8-7897-E4FB-233EE3980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14B944E4-FDD5-700C-E822-3654FB01A4EC}"/>
              </a:ext>
            </a:extLst>
          </p:cNvPr>
          <p:cNvSpPr txBox="1"/>
          <p:nvPr/>
        </p:nvSpPr>
        <p:spPr>
          <a:xfrm>
            <a:off x="4096062" y="5011052"/>
            <a:ext cx="399987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Matthew 13:52  </a:t>
            </a:r>
            <a:r>
              <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(NIV)</a:t>
            </a:r>
          </a:p>
        </p:txBody>
      </p:sp>
      <p:sp>
        <p:nvSpPr>
          <p:cNvPr id="3" name="TextBox 2">
            <a:extLst>
              <a:ext uri="{FF2B5EF4-FFF2-40B4-BE49-F238E27FC236}">
                <a16:creationId xmlns:a16="http://schemas.microsoft.com/office/drawing/2014/main" id="{660DB4B1-56C3-F5F1-8A68-49352D7595AD}"/>
              </a:ext>
            </a:extLst>
          </p:cNvPr>
          <p:cNvSpPr txBox="1"/>
          <p:nvPr/>
        </p:nvSpPr>
        <p:spPr>
          <a:xfrm>
            <a:off x="1544910" y="1709707"/>
            <a:ext cx="9102177" cy="28212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“He said to them, ‘Therefore every teacher of the law </a:t>
            </a:r>
            <a:r>
              <a:rPr kumimoji="0" lang="en-US" sz="3600" b="1" i="0" u="none" strike="noStrike" kern="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who has become a disciple </a:t>
            </a: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in the kingdom of heaven is like the owner of a house who </a:t>
            </a:r>
            <a:r>
              <a:rPr kumimoji="0" lang="en-US" sz="3600" b="1" i="0" u="none" strike="noStrike" kern="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brings out of his storeroom new treasures as well as old</a:t>
            </a: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 ”</a:t>
            </a:r>
          </a:p>
        </p:txBody>
      </p:sp>
    </p:spTree>
    <p:extLst>
      <p:ext uri="{BB962C8B-B14F-4D97-AF65-F5344CB8AC3E}">
        <p14:creationId xmlns:p14="http://schemas.microsoft.com/office/powerpoint/2010/main" val="3755241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CBF35DF-8E33-2D37-65ED-929321545A6B}"/>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E1DF2A44-57CA-4111-6814-CDF0CD600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6434C519-7603-9F2E-1621-D3E2AFF9A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ECE1255A-AB5D-35BD-4866-4C270A3E6CA4}"/>
              </a:ext>
            </a:extLst>
          </p:cNvPr>
          <p:cNvSpPr txBox="1"/>
          <p:nvPr/>
        </p:nvSpPr>
        <p:spPr>
          <a:xfrm>
            <a:off x="4096062" y="3572005"/>
            <a:ext cx="399987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2 Timothy 2:2</a:t>
            </a:r>
            <a:endPar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3" name="TextBox 2">
            <a:extLst>
              <a:ext uri="{FF2B5EF4-FFF2-40B4-BE49-F238E27FC236}">
                <a16:creationId xmlns:a16="http://schemas.microsoft.com/office/drawing/2014/main" id="{35A09F1C-E0BF-0484-AC21-C9BE67840050}"/>
              </a:ext>
            </a:extLst>
          </p:cNvPr>
          <p:cNvSpPr txBox="1"/>
          <p:nvPr/>
        </p:nvSpPr>
        <p:spPr>
          <a:xfrm>
            <a:off x="2266473" y="1145780"/>
            <a:ext cx="7659051" cy="22672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a:t>
            </a:r>
            <a:r>
              <a:rPr kumimoji="0" lang="en-US" sz="3600" i="0" u="none" strike="noStrike" kern="0" cap="none" spc="0" normalizeH="0" baseline="0" noProof="0" dirty="0">
                <a:ln>
                  <a:noFill/>
                </a:ln>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And the things that you have heard from me among many witnesses, commit these to faithful men who will be able </a:t>
            </a:r>
            <a:r>
              <a:rPr lang="en-US" sz="3600" kern="0" dirty="0">
                <a:latin typeface="Advent Sans Logo" panose="020B0502040504020204" pitchFamily="34" charset="0"/>
                <a:ea typeface="Advent Sans Logo" panose="020B0502040504020204" pitchFamily="34" charset="0"/>
                <a:cs typeface="Advent Sans Logo" panose="020B0502040504020204" pitchFamily="34" charset="0"/>
                <a:sym typeface="Helvetica Neue"/>
              </a:rPr>
              <a:t>to teach others also.”</a:t>
            </a:r>
          </a:p>
        </p:txBody>
      </p:sp>
    </p:spTree>
    <p:extLst>
      <p:ext uri="{BB962C8B-B14F-4D97-AF65-F5344CB8AC3E}">
        <p14:creationId xmlns:p14="http://schemas.microsoft.com/office/powerpoint/2010/main" val="1980589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66CA226-EE58-7B0F-D33D-1D0184EE32DE}"/>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473891D4-5379-EBF4-55ED-05658C6A20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8388E38D-C61A-668A-5F86-C5B5D104B1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C94FD94A-AF24-5D01-5893-CA100CD8ADD6}"/>
              </a:ext>
            </a:extLst>
          </p:cNvPr>
          <p:cNvSpPr txBox="1"/>
          <p:nvPr/>
        </p:nvSpPr>
        <p:spPr>
          <a:xfrm>
            <a:off x="4096062" y="3572005"/>
            <a:ext cx="399987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2 Timothy 2:2</a:t>
            </a:r>
            <a:endPar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3" name="TextBox 2">
            <a:extLst>
              <a:ext uri="{FF2B5EF4-FFF2-40B4-BE49-F238E27FC236}">
                <a16:creationId xmlns:a16="http://schemas.microsoft.com/office/drawing/2014/main" id="{114F3F16-363E-E97F-CAD2-7BCD2D7643E3}"/>
              </a:ext>
            </a:extLst>
          </p:cNvPr>
          <p:cNvSpPr txBox="1"/>
          <p:nvPr/>
        </p:nvSpPr>
        <p:spPr>
          <a:xfrm>
            <a:off x="2266473" y="1145780"/>
            <a:ext cx="7659051" cy="22672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a:t>
            </a:r>
            <a:r>
              <a:rPr kumimoji="0" lang="en-US" sz="3600" i="0" u="none" strike="noStrike" kern="0" cap="none" spc="0" normalizeH="0" baseline="0" noProof="0" dirty="0">
                <a:ln>
                  <a:noFill/>
                </a:ln>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And the things that you have heard from me among many witnesses, commit these to faithful men who will be able </a:t>
            </a:r>
            <a:r>
              <a:rPr lang="en-US" sz="3600" kern="0" dirty="0">
                <a:latin typeface="Advent Sans Logo" panose="020B0502040504020204" pitchFamily="34" charset="0"/>
                <a:ea typeface="Advent Sans Logo" panose="020B0502040504020204" pitchFamily="34" charset="0"/>
                <a:cs typeface="Advent Sans Logo" panose="020B0502040504020204" pitchFamily="34" charset="0"/>
                <a:sym typeface="Helvetica Neue"/>
              </a:rPr>
              <a:t>to teach others also.”</a:t>
            </a:r>
          </a:p>
        </p:txBody>
      </p:sp>
      <p:sp>
        <p:nvSpPr>
          <p:cNvPr id="2" name="TextBox 1">
            <a:extLst>
              <a:ext uri="{FF2B5EF4-FFF2-40B4-BE49-F238E27FC236}">
                <a16:creationId xmlns:a16="http://schemas.microsoft.com/office/drawing/2014/main" id="{F7885FB2-2CE0-05B2-B8F2-A9FB53C73F33}"/>
              </a:ext>
            </a:extLst>
          </p:cNvPr>
          <p:cNvSpPr txBox="1"/>
          <p:nvPr/>
        </p:nvSpPr>
        <p:spPr>
          <a:xfrm>
            <a:off x="1235527" y="4628786"/>
            <a:ext cx="1071796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a:t>
            </a: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endPar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Paul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1065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47DD0EB-3617-2EA4-3BA6-552A65452DD5}"/>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E85C3AD7-CCC0-60C8-70F4-AF0625A6FA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A97F9CC-02DF-821E-FF3E-B233E5788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F216599-FEE7-9EE5-7E58-04AF14EC1D83}"/>
              </a:ext>
            </a:extLst>
          </p:cNvPr>
          <p:cNvSpPr txBox="1"/>
          <p:nvPr/>
        </p:nvSpPr>
        <p:spPr>
          <a:xfrm>
            <a:off x="1341778" y="3013501"/>
            <a:ext cx="950844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What is a </a:t>
            </a:r>
            <a:r>
              <a:rPr kumimoji="0" lang="en-US" sz="48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disciple</a:t>
            </a: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p>
        </p:txBody>
      </p:sp>
    </p:spTree>
    <p:extLst>
      <p:ext uri="{BB962C8B-B14F-4D97-AF65-F5344CB8AC3E}">
        <p14:creationId xmlns:p14="http://schemas.microsoft.com/office/powerpoint/2010/main" val="11739091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33BA470-7186-51FD-C24B-DF56B7D1B3CE}"/>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E1B6032D-251E-6A89-3095-C03EB969A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29897AB8-1AC7-B79F-6198-9642C919EE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1D731450-8C97-79D3-612D-2B47541DC5EB}"/>
              </a:ext>
            </a:extLst>
          </p:cNvPr>
          <p:cNvSpPr txBox="1"/>
          <p:nvPr/>
        </p:nvSpPr>
        <p:spPr>
          <a:xfrm>
            <a:off x="4096062" y="3572005"/>
            <a:ext cx="399987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2 Timothy 2:2</a:t>
            </a:r>
            <a:endPar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3" name="TextBox 2">
            <a:extLst>
              <a:ext uri="{FF2B5EF4-FFF2-40B4-BE49-F238E27FC236}">
                <a16:creationId xmlns:a16="http://schemas.microsoft.com/office/drawing/2014/main" id="{D480703A-38D8-8C83-6679-12102A134B6C}"/>
              </a:ext>
            </a:extLst>
          </p:cNvPr>
          <p:cNvSpPr txBox="1"/>
          <p:nvPr/>
        </p:nvSpPr>
        <p:spPr>
          <a:xfrm>
            <a:off x="2266473" y="1145780"/>
            <a:ext cx="7659051" cy="22672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a:t>
            </a:r>
            <a:r>
              <a:rPr kumimoji="0" lang="en-US" sz="3600" i="0" u="none" strike="noStrike" kern="0" cap="none" spc="0" normalizeH="0" baseline="0" noProof="0" dirty="0">
                <a:ln>
                  <a:noFill/>
                </a:ln>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And the things that you have heard from me among many witnesses, commit these to faithful men who will be </a:t>
            </a:r>
            <a:r>
              <a:rPr lang="en-US" sz="3600" kern="0" dirty="0">
                <a:latin typeface="Advent Sans Logo" panose="020B0502040504020204" pitchFamily="34" charset="0"/>
                <a:ea typeface="Advent Sans Logo" panose="020B0502040504020204" pitchFamily="34" charset="0"/>
                <a:cs typeface="Advent Sans Logo" panose="020B0502040504020204" pitchFamily="34" charset="0"/>
                <a:sym typeface="Helvetica Neue"/>
              </a:rPr>
              <a:t>able to teach others also.”</a:t>
            </a:r>
          </a:p>
        </p:txBody>
      </p:sp>
      <p:sp>
        <p:nvSpPr>
          <p:cNvPr id="2" name="TextBox 1">
            <a:extLst>
              <a:ext uri="{FF2B5EF4-FFF2-40B4-BE49-F238E27FC236}">
                <a16:creationId xmlns:a16="http://schemas.microsoft.com/office/drawing/2014/main" id="{474CCE59-450C-E2F5-70D0-A45BDA0ABAED}"/>
              </a:ext>
            </a:extLst>
          </p:cNvPr>
          <p:cNvSpPr txBox="1"/>
          <p:nvPr/>
        </p:nvSpPr>
        <p:spPr>
          <a:xfrm>
            <a:off x="1235527" y="4628786"/>
            <a:ext cx="1071796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a:t>
            </a: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r>
              <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a:t>
            </a: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endPar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Paul    &gt;   Timothy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0439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4D47699-CACA-5B72-41A8-90B5173EFF31}"/>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20A9AC4E-29B1-B010-B209-B8141FA55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6B668B0E-0975-4A4B-6054-6DD0EC86F9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B56B96B2-98B9-8F28-044F-33B1B742CD11}"/>
              </a:ext>
            </a:extLst>
          </p:cNvPr>
          <p:cNvSpPr txBox="1"/>
          <p:nvPr/>
        </p:nvSpPr>
        <p:spPr>
          <a:xfrm>
            <a:off x="4096062" y="3572005"/>
            <a:ext cx="399987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2 Timothy 2:2</a:t>
            </a:r>
            <a:endPar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3" name="TextBox 2">
            <a:extLst>
              <a:ext uri="{FF2B5EF4-FFF2-40B4-BE49-F238E27FC236}">
                <a16:creationId xmlns:a16="http://schemas.microsoft.com/office/drawing/2014/main" id="{ACB707F6-0A4B-32DE-F804-00685EA41046}"/>
              </a:ext>
            </a:extLst>
          </p:cNvPr>
          <p:cNvSpPr txBox="1"/>
          <p:nvPr/>
        </p:nvSpPr>
        <p:spPr>
          <a:xfrm>
            <a:off x="2266473" y="1145780"/>
            <a:ext cx="7659051" cy="22672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a:t>
            </a:r>
            <a:r>
              <a:rPr kumimoji="0" lang="en-US" sz="3600" i="0" u="none" strike="noStrike" kern="0" cap="none" spc="0" normalizeH="0" baseline="0" noProof="0" dirty="0">
                <a:ln>
                  <a:noFill/>
                </a:ln>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And the things that you have heard from me among many witnesses, commit these to faithful men who will be </a:t>
            </a:r>
            <a:r>
              <a:rPr lang="en-US" sz="3600" kern="0" dirty="0">
                <a:latin typeface="Advent Sans Logo" panose="020B0502040504020204" pitchFamily="34" charset="0"/>
                <a:ea typeface="Advent Sans Logo" panose="020B0502040504020204" pitchFamily="34" charset="0"/>
                <a:cs typeface="Advent Sans Logo" panose="020B0502040504020204" pitchFamily="34" charset="0"/>
                <a:sym typeface="Helvetica Neue"/>
              </a:rPr>
              <a:t>able to teach others also.”</a:t>
            </a:r>
          </a:p>
        </p:txBody>
      </p:sp>
      <p:sp>
        <p:nvSpPr>
          <p:cNvPr id="2" name="TextBox 1">
            <a:extLst>
              <a:ext uri="{FF2B5EF4-FFF2-40B4-BE49-F238E27FC236}">
                <a16:creationId xmlns:a16="http://schemas.microsoft.com/office/drawing/2014/main" id="{55372652-181C-1F3C-51DB-AC89377E9AA9}"/>
              </a:ext>
            </a:extLst>
          </p:cNvPr>
          <p:cNvSpPr txBox="1"/>
          <p:nvPr/>
        </p:nvSpPr>
        <p:spPr>
          <a:xfrm>
            <a:off x="1235527" y="4628786"/>
            <a:ext cx="1071796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a:t>
            </a: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r>
              <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a:t>
            </a: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r>
              <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a:t>
            </a: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endPar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Paul    &gt;   Timothy    &gt;    Faithful Men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32480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370E089-A8AB-991D-07E8-DA0971833A59}"/>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F2C8BFCE-7FF1-0B0C-22F3-99F5FCC02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1CBEE79-A1D2-24BA-6852-E61D922B3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ABE76924-C380-7171-535D-E06B1FCB03D0}"/>
              </a:ext>
            </a:extLst>
          </p:cNvPr>
          <p:cNvSpPr txBox="1"/>
          <p:nvPr/>
        </p:nvSpPr>
        <p:spPr>
          <a:xfrm>
            <a:off x="4096062" y="3572005"/>
            <a:ext cx="399987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2 Timothy 2:2</a:t>
            </a:r>
            <a:endPar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3" name="TextBox 2">
            <a:extLst>
              <a:ext uri="{FF2B5EF4-FFF2-40B4-BE49-F238E27FC236}">
                <a16:creationId xmlns:a16="http://schemas.microsoft.com/office/drawing/2014/main" id="{6ED2B790-57DD-DD66-C614-4AA39EA52B6B}"/>
              </a:ext>
            </a:extLst>
          </p:cNvPr>
          <p:cNvSpPr txBox="1"/>
          <p:nvPr/>
        </p:nvSpPr>
        <p:spPr>
          <a:xfrm>
            <a:off x="2266473" y="1145780"/>
            <a:ext cx="7659051" cy="22672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a:t>
            </a:r>
            <a:r>
              <a:rPr kumimoji="0" lang="en-US" sz="3600" i="0" u="none" strike="noStrike" kern="0" cap="none" spc="0" normalizeH="0" baseline="0" noProof="0" dirty="0">
                <a:ln>
                  <a:noFill/>
                </a:ln>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And the things that you have heard from me among many witnesses, commit these to faithful men who will </a:t>
            </a:r>
            <a:r>
              <a:rPr lang="en-US" sz="3600" kern="0" dirty="0">
                <a:latin typeface="Advent Sans Logo" panose="020B0502040504020204" pitchFamily="34" charset="0"/>
                <a:ea typeface="Advent Sans Logo" panose="020B0502040504020204" pitchFamily="34" charset="0"/>
                <a:cs typeface="Advent Sans Logo" panose="020B0502040504020204" pitchFamily="34" charset="0"/>
                <a:sym typeface="Helvetica Neue"/>
              </a:rPr>
              <a:t>be able to teach others also.”</a:t>
            </a:r>
          </a:p>
        </p:txBody>
      </p:sp>
      <p:sp>
        <p:nvSpPr>
          <p:cNvPr id="2" name="TextBox 1">
            <a:extLst>
              <a:ext uri="{FF2B5EF4-FFF2-40B4-BE49-F238E27FC236}">
                <a16:creationId xmlns:a16="http://schemas.microsoft.com/office/drawing/2014/main" id="{800BEF6E-5F72-F851-4B42-C88E28862F34}"/>
              </a:ext>
            </a:extLst>
          </p:cNvPr>
          <p:cNvSpPr txBox="1"/>
          <p:nvPr/>
        </p:nvSpPr>
        <p:spPr>
          <a:xfrm>
            <a:off x="1235527" y="4628786"/>
            <a:ext cx="1071796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a:t>
            </a: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r>
              <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a:t>
            </a: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r>
              <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a:t>
            </a: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r>
              <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Paul    &gt;   Timothy    &gt;    Faithful Men   &gt;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54635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69F7AB0-4168-69EC-2AD3-A803FA32DF59}"/>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058FD305-8B69-73F6-2420-1049F3ABA5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B76E8E4-8D8F-89EF-49DA-15CC2B324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31BCBF0-793F-8BE3-1285-51A497C0CE5B}"/>
              </a:ext>
            </a:extLst>
          </p:cNvPr>
          <p:cNvSpPr txBox="1"/>
          <p:nvPr/>
        </p:nvSpPr>
        <p:spPr>
          <a:xfrm>
            <a:off x="4096062" y="3572005"/>
            <a:ext cx="399987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2 Timothy 2:2</a:t>
            </a:r>
            <a:endPar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3" name="TextBox 2">
            <a:extLst>
              <a:ext uri="{FF2B5EF4-FFF2-40B4-BE49-F238E27FC236}">
                <a16:creationId xmlns:a16="http://schemas.microsoft.com/office/drawing/2014/main" id="{6437886B-35A9-F473-DB33-CA8B25EC518D}"/>
              </a:ext>
            </a:extLst>
          </p:cNvPr>
          <p:cNvSpPr txBox="1"/>
          <p:nvPr/>
        </p:nvSpPr>
        <p:spPr>
          <a:xfrm>
            <a:off x="2266473" y="1145780"/>
            <a:ext cx="7659051" cy="22672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a:t>
            </a:r>
            <a:r>
              <a:rPr kumimoji="0" lang="en-US" sz="3600" i="0" u="none" strike="noStrike" kern="0" cap="none" spc="0" normalizeH="0" baseline="0" noProof="0" dirty="0">
                <a:ln>
                  <a:noFill/>
                </a:ln>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And the things that you have heard from me among many witnesses, commit these to faithful men who will </a:t>
            </a:r>
            <a:r>
              <a:rPr lang="en-US" sz="3600" kern="0" dirty="0">
                <a:latin typeface="Advent Sans Logo" panose="020B0502040504020204" pitchFamily="34" charset="0"/>
                <a:ea typeface="Advent Sans Logo" panose="020B0502040504020204" pitchFamily="34" charset="0"/>
                <a:cs typeface="Advent Sans Logo" panose="020B0502040504020204" pitchFamily="34" charset="0"/>
                <a:sym typeface="Helvetica Neue"/>
              </a:rPr>
              <a:t>be able </a:t>
            </a:r>
            <a:r>
              <a:rPr kumimoji="0" lang="en-US" sz="3600" i="0" u="none" strike="noStrike" kern="0" cap="none" spc="0" normalizeH="0" baseline="0" noProof="0" dirty="0">
                <a:ln>
                  <a:noFill/>
                </a:ln>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to </a:t>
            </a:r>
            <a:r>
              <a:rPr kumimoji="0" lang="en-US" sz="3600" b="1" i="0" u="none" strike="noStrike" kern="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teach others also</a:t>
            </a:r>
            <a:r>
              <a:rPr kumimoji="0" lang="en-US" sz="3600" i="0" u="none" strike="noStrike" kern="0" cap="none" spc="0" normalizeH="0" baseline="0" noProof="0" dirty="0">
                <a:ln>
                  <a:noFill/>
                </a:ln>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a:t>
            </a:r>
          </a:p>
        </p:txBody>
      </p:sp>
      <p:sp>
        <p:nvSpPr>
          <p:cNvPr id="2" name="TextBox 1">
            <a:extLst>
              <a:ext uri="{FF2B5EF4-FFF2-40B4-BE49-F238E27FC236}">
                <a16:creationId xmlns:a16="http://schemas.microsoft.com/office/drawing/2014/main" id="{0369BB63-4B11-5CBB-9DE5-49AD28663046}"/>
              </a:ext>
            </a:extLst>
          </p:cNvPr>
          <p:cNvSpPr txBox="1"/>
          <p:nvPr/>
        </p:nvSpPr>
        <p:spPr>
          <a:xfrm>
            <a:off x="1235527" y="4628786"/>
            <a:ext cx="1071796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a:t>
            </a: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r>
              <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a:t>
            </a: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r>
              <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a:t>
            </a: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r>
              <a:rPr kumimoji="0" lang="en-US" sz="3600" b="0" i="0" u="sng"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Paul    &gt;   Timothy    &gt;    Faithful Men   &gt;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5807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38CCCFB-1493-3804-85CE-A72E8BB3DC0C}"/>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F8DE2526-0D13-9D8F-0692-A219E3C3BF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304E894-19B6-730E-E4A0-D5C6BAA8F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65BD066C-CD7E-0099-4E9C-E287EE86FB06}"/>
              </a:ext>
            </a:extLst>
          </p:cNvPr>
          <p:cNvSpPr txBox="1"/>
          <p:nvPr/>
        </p:nvSpPr>
        <p:spPr>
          <a:xfrm>
            <a:off x="1474537" y="1594971"/>
            <a:ext cx="9242925" cy="28623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“When we are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successful</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in the work of </a:t>
            </a:r>
            <a:r>
              <a:rPr kumimoji="0" lang="en-US" sz="3600" b="0" i="0" u="none" strike="noStrike" kern="1200" cap="none" spc="0" normalizeH="0" baseline="0" noProof="0" dirty="0" err="1">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soulsaving</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those who are added to the faith will, in turn, use their ability in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giving the truth to others</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4" name="TextBox 3">
            <a:extLst>
              <a:ext uri="{FF2B5EF4-FFF2-40B4-BE49-F238E27FC236}">
                <a16:creationId xmlns:a16="http://schemas.microsoft.com/office/drawing/2014/main" id="{9F323155-6071-6DB0-6B90-3A8DFE8F367E}"/>
              </a:ext>
            </a:extLst>
          </p:cNvPr>
          <p:cNvSpPr txBox="1"/>
          <p:nvPr/>
        </p:nvSpPr>
        <p:spPr>
          <a:xfrm>
            <a:off x="2396737" y="4457293"/>
            <a:ext cx="739852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Testimonies for the Church, </a:t>
            </a:r>
            <a:r>
              <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vol. 9, p. 85</a:t>
            </a:r>
          </a:p>
        </p:txBody>
      </p:sp>
    </p:spTree>
    <p:extLst>
      <p:ext uri="{BB962C8B-B14F-4D97-AF65-F5344CB8AC3E}">
        <p14:creationId xmlns:p14="http://schemas.microsoft.com/office/powerpoint/2010/main" val="34112672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E984FD-5B9D-942F-295C-AE0420B44DF2}"/>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F5D8112A-D606-119F-75C6-D88CBCA48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73A9E79-F899-BBAA-1B64-EE5A3055C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05433E76-E739-162F-A32C-5B169D63D93F}"/>
              </a:ext>
            </a:extLst>
          </p:cNvPr>
          <p:cNvSpPr txBox="1"/>
          <p:nvPr/>
        </p:nvSpPr>
        <p:spPr>
          <a:xfrm>
            <a:off x="1040492" y="3013501"/>
            <a:ext cx="10111015"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What about spiritual </a:t>
            </a:r>
            <a:r>
              <a:rPr kumimoji="0" lang="en-US" sz="48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nurture</a:t>
            </a: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p>
        </p:txBody>
      </p:sp>
    </p:spTree>
    <p:extLst>
      <p:ext uri="{BB962C8B-B14F-4D97-AF65-F5344CB8AC3E}">
        <p14:creationId xmlns:p14="http://schemas.microsoft.com/office/powerpoint/2010/main" val="42086338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EC95A2F-26EB-336F-B306-4C3DA5C3625F}"/>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B8B94165-6FA5-3861-6597-761F07A6C8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CE9491A-86F2-03DF-A596-D6BE8DA0E5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75AA9949-8833-A84A-46E6-FB4010907533}"/>
              </a:ext>
            </a:extLst>
          </p:cNvPr>
          <p:cNvSpPr txBox="1"/>
          <p:nvPr/>
        </p:nvSpPr>
        <p:spPr>
          <a:xfrm>
            <a:off x="1040490" y="1732940"/>
            <a:ext cx="10111015"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“Let ministers teach church members that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in</a:t>
            </a:r>
            <a:r>
              <a:rPr kumimoji="0" lang="en-US" sz="3600" b="0"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order to grow in spirituality</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they must carry the burden that the Lord has laid upon them—the burden of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leading souls into the truth</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p>
        </p:txBody>
      </p:sp>
      <p:sp>
        <p:nvSpPr>
          <p:cNvPr id="4" name="TextBox 3">
            <a:extLst>
              <a:ext uri="{FF2B5EF4-FFF2-40B4-BE49-F238E27FC236}">
                <a16:creationId xmlns:a16="http://schemas.microsoft.com/office/drawing/2014/main" id="{7EA56EA8-1487-B586-AECD-3868C56831C7}"/>
              </a:ext>
            </a:extLst>
          </p:cNvPr>
          <p:cNvSpPr txBox="1"/>
          <p:nvPr/>
        </p:nvSpPr>
        <p:spPr>
          <a:xfrm>
            <a:off x="3944259" y="4521324"/>
            <a:ext cx="430347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Christian Service, </a:t>
            </a:r>
            <a:r>
              <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 69</a:t>
            </a:r>
          </a:p>
        </p:txBody>
      </p:sp>
    </p:spTree>
    <p:extLst>
      <p:ext uri="{BB962C8B-B14F-4D97-AF65-F5344CB8AC3E}">
        <p14:creationId xmlns:p14="http://schemas.microsoft.com/office/powerpoint/2010/main" val="24628286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B485605-FA25-AD76-92BF-EEA4382B7125}"/>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AFD6B857-C4CF-5185-939F-AF025CEB06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2A893A93-170B-5A42-7329-D76CC59BB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687BB274-6A37-4FCE-516E-03C7E8F65DEC}"/>
              </a:ext>
            </a:extLst>
          </p:cNvPr>
          <p:cNvSpPr txBox="1"/>
          <p:nvPr/>
        </p:nvSpPr>
        <p:spPr>
          <a:xfrm>
            <a:off x="1172175" y="2055706"/>
            <a:ext cx="9847643"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“When souls are converted, set them to work at once. And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as they labor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according to their ability,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they will grow stronger</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p>
        </p:txBody>
      </p:sp>
      <p:sp>
        <p:nvSpPr>
          <p:cNvPr id="4" name="TextBox 3">
            <a:extLst>
              <a:ext uri="{FF2B5EF4-FFF2-40B4-BE49-F238E27FC236}">
                <a16:creationId xmlns:a16="http://schemas.microsoft.com/office/drawing/2014/main" id="{A102DEF3-E2DB-3325-7441-88A8FC197226}"/>
              </a:ext>
            </a:extLst>
          </p:cNvPr>
          <p:cNvSpPr txBox="1"/>
          <p:nvPr/>
        </p:nvSpPr>
        <p:spPr>
          <a:xfrm>
            <a:off x="3944257" y="4509210"/>
            <a:ext cx="430347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Evangelism, </a:t>
            </a:r>
            <a:r>
              <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 355</a:t>
            </a:r>
          </a:p>
        </p:txBody>
      </p:sp>
    </p:spTree>
    <p:extLst>
      <p:ext uri="{BB962C8B-B14F-4D97-AF65-F5344CB8AC3E}">
        <p14:creationId xmlns:p14="http://schemas.microsoft.com/office/powerpoint/2010/main" val="21710196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DF4254A-8553-13DC-C524-C3B0D23D24BD}"/>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87647131-FAE5-4F25-E91A-741A04C4D3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E4B893D9-5A04-03E2-D83E-950C223BE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1016735-B256-7380-7EE7-284FBF79FBD8}"/>
              </a:ext>
            </a:extLst>
          </p:cNvPr>
          <p:cNvSpPr txBox="1"/>
          <p:nvPr/>
        </p:nvSpPr>
        <p:spPr>
          <a:xfrm>
            <a:off x="1172173" y="1763318"/>
            <a:ext cx="9847643"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“Those who are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most actively employed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in doing with interested fidelity their work to win souls to Jesus Christ are the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best developed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in spirituality and devotion.” </a:t>
            </a:r>
          </a:p>
        </p:txBody>
      </p:sp>
      <p:sp>
        <p:nvSpPr>
          <p:cNvPr id="4" name="TextBox 3">
            <a:extLst>
              <a:ext uri="{FF2B5EF4-FFF2-40B4-BE49-F238E27FC236}">
                <a16:creationId xmlns:a16="http://schemas.microsoft.com/office/drawing/2014/main" id="{B1C7278C-68F9-3FBF-B8E8-48673F587CCF}"/>
              </a:ext>
            </a:extLst>
          </p:cNvPr>
          <p:cNvSpPr txBox="1"/>
          <p:nvPr/>
        </p:nvSpPr>
        <p:spPr>
          <a:xfrm>
            <a:off x="4283524" y="4551702"/>
            <a:ext cx="362494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Evangelism, </a:t>
            </a:r>
            <a:r>
              <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 356</a:t>
            </a:r>
          </a:p>
        </p:txBody>
      </p:sp>
    </p:spTree>
    <p:extLst>
      <p:ext uri="{BB962C8B-B14F-4D97-AF65-F5344CB8AC3E}">
        <p14:creationId xmlns:p14="http://schemas.microsoft.com/office/powerpoint/2010/main" val="30909136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E0E4695-7C96-E719-ADF9-938907341162}"/>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86AB5E46-2276-AE02-5AE6-57CA837A46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284A9701-DFB6-AC88-40E6-6BAC3FBCD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D68EED9C-B90A-D00C-2823-7195136C4ED0}"/>
              </a:ext>
            </a:extLst>
          </p:cNvPr>
          <p:cNvSpPr txBox="1"/>
          <p:nvPr/>
        </p:nvSpPr>
        <p:spPr>
          <a:xfrm>
            <a:off x="1580885" y="1675222"/>
            <a:ext cx="9030229" cy="3150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t" anchorCtr="0">
            <a:noAutofit/>
          </a:body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4400" b="1"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We have only </a:t>
            </a:r>
            <a:r>
              <a:rPr kumimoji="0" lang="en-US" sz="4400" b="1" i="0" u="none" strike="noStrike" kern="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one mission</a:t>
            </a:r>
            <a:r>
              <a:rPr kumimoji="0" lang="en-US" sz="4400" b="1"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 </a:t>
            </a:r>
          </a:p>
          <a:p>
            <a:pPr marL="0" marR="0" lvl="0" indent="0" algn="ctr" defTabSz="1219169" rtl="0" eaLnBrk="1"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endParaRPr>
          </a:p>
          <a:p>
            <a:pPr marL="0" marR="0" lvl="0" indent="0" algn="ctr" defTabSz="1219169" rtl="0" eaLnBrk="1" fontAlgn="auto" latinLnBrk="0" hangingPunct="0">
              <a:lnSpc>
                <a:spcPct val="100000"/>
              </a:lnSpc>
              <a:spcBef>
                <a:spcPts val="0"/>
              </a:spcBef>
              <a:spcAft>
                <a:spcPts val="0"/>
              </a:spcAft>
              <a:buClrTx/>
              <a:buSzTx/>
              <a:buFontTx/>
              <a:buNone/>
              <a:tabLst/>
              <a:defRPr/>
            </a:pPr>
            <a:endParaRPr kumimoji="0" lang="en-US" sz="4400" b="1" i="0" u="none" strike="noStrike" kern="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endParaRPr>
          </a:p>
          <a:p>
            <a:pPr marL="0" marR="0" lvl="0" indent="0" algn="ctr" defTabSz="1219169" rtl="0" eaLnBrk="1" fontAlgn="auto" latinLnBrk="0" hangingPunct="0">
              <a:lnSpc>
                <a:spcPct val="100000"/>
              </a:lnSpc>
              <a:spcBef>
                <a:spcPts val="0"/>
              </a:spcBef>
              <a:spcAft>
                <a:spcPts val="0"/>
              </a:spcAft>
              <a:buClrTx/>
              <a:buSzTx/>
              <a:buFontTx/>
              <a:buNone/>
              <a:tabLst/>
              <a:defRPr/>
            </a:pPr>
            <a:endParaRPr kumimoji="0" lang="en-US" sz="4400" b="1" i="0" u="none" strike="noStrike" kern="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endParaRPr>
          </a:p>
        </p:txBody>
      </p:sp>
    </p:spTree>
    <p:extLst>
      <p:ext uri="{BB962C8B-B14F-4D97-AF65-F5344CB8AC3E}">
        <p14:creationId xmlns:p14="http://schemas.microsoft.com/office/powerpoint/2010/main" val="4233914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FA10CC2-A34B-20EF-A544-3F810783145C}"/>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4A981E47-E5B4-246A-EF00-343DF6C44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835AF2F-CD1B-8185-3254-81DF27C7BC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04FCD28E-C238-03EF-3967-1E684779B019}"/>
              </a:ext>
            </a:extLst>
          </p:cNvPr>
          <p:cNvSpPr txBox="1"/>
          <p:nvPr/>
        </p:nvSpPr>
        <p:spPr>
          <a:xfrm>
            <a:off x="2768024" y="2234077"/>
            <a:ext cx="6655947" cy="28623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“By this all will know that you are My disciples, if you have</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love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for one another.”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4" name="TextBox 3">
            <a:extLst>
              <a:ext uri="{FF2B5EF4-FFF2-40B4-BE49-F238E27FC236}">
                <a16:creationId xmlns:a16="http://schemas.microsoft.com/office/drawing/2014/main" id="{2E13CA30-3612-AFA5-839B-5157279A0344}"/>
              </a:ext>
            </a:extLst>
          </p:cNvPr>
          <p:cNvSpPr txBox="1"/>
          <p:nvPr/>
        </p:nvSpPr>
        <p:spPr>
          <a:xfrm>
            <a:off x="3348967" y="4639925"/>
            <a:ext cx="5494062"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John 13:35</a:t>
            </a:r>
          </a:p>
        </p:txBody>
      </p:sp>
    </p:spTree>
    <p:extLst>
      <p:ext uri="{BB962C8B-B14F-4D97-AF65-F5344CB8AC3E}">
        <p14:creationId xmlns:p14="http://schemas.microsoft.com/office/powerpoint/2010/main" val="20911539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9E00546-7ADA-D785-3AB7-4662FDEA4903}"/>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0FEC22EC-EF41-851D-FB70-5D68CC673E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5E64C87F-BF97-3D3E-94A4-F4BA4E6A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2CD51F81-22E7-185E-7436-236952097FF9}"/>
              </a:ext>
            </a:extLst>
          </p:cNvPr>
          <p:cNvSpPr txBox="1"/>
          <p:nvPr/>
        </p:nvSpPr>
        <p:spPr>
          <a:xfrm>
            <a:off x="1580885" y="1675222"/>
            <a:ext cx="9030229" cy="3150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t" anchorCtr="0">
            <a:noAutofit/>
          </a:body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4400" b="1"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We have only </a:t>
            </a:r>
            <a:r>
              <a:rPr kumimoji="0" lang="en-US" sz="4400" b="1" i="0" u="none" strike="noStrike" kern="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one mission</a:t>
            </a:r>
            <a:r>
              <a:rPr kumimoji="0" lang="en-US" sz="4400" b="1"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 </a:t>
            </a:r>
          </a:p>
          <a:p>
            <a:pPr marL="0" marR="0" lvl="0" indent="0" algn="ctr" defTabSz="1219169" rtl="0" eaLnBrk="1"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endParaRPr>
          </a:p>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Getting everyone involved in sharing the truth and making disciples is both the best strategy for numerical growth and the best strategy for the spiritual growth and nurture of our members.</a:t>
            </a:r>
            <a:b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br>
            <a:r>
              <a:rPr kumimoji="0" lang="en-US" sz="3600" b="1"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 </a:t>
            </a:r>
            <a:endParaRPr kumimoji="0" lang="en-US" sz="4400" b="1" i="0" u="none" strike="noStrike" kern="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endParaRPr>
          </a:p>
          <a:p>
            <a:pPr marL="0" marR="0" lvl="0" indent="0" algn="ctr" defTabSz="1219169" rtl="0" eaLnBrk="1" fontAlgn="auto" latinLnBrk="0" hangingPunct="0">
              <a:lnSpc>
                <a:spcPct val="100000"/>
              </a:lnSpc>
              <a:spcBef>
                <a:spcPts val="0"/>
              </a:spcBef>
              <a:spcAft>
                <a:spcPts val="0"/>
              </a:spcAft>
              <a:buClrTx/>
              <a:buSzTx/>
              <a:buFontTx/>
              <a:buNone/>
              <a:tabLst/>
              <a:defRPr/>
            </a:pPr>
            <a:endParaRPr kumimoji="0" lang="en-US" sz="4400" b="1" i="0" u="none" strike="noStrike" kern="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endParaRPr>
          </a:p>
          <a:p>
            <a:pPr marL="0" marR="0" lvl="0" indent="0" algn="ctr" defTabSz="1219169" rtl="0" eaLnBrk="1" fontAlgn="auto" latinLnBrk="0" hangingPunct="0">
              <a:lnSpc>
                <a:spcPct val="100000"/>
              </a:lnSpc>
              <a:spcBef>
                <a:spcPts val="0"/>
              </a:spcBef>
              <a:spcAft>
                <a:spcPts val="0"/>
              </a:spcAft>
              <a:buClrTx/>
              <a:buSzTx/>
              <a:buFontTx/>
              <a:buNone/>
              <a:tabLst/>
              <a:defRPr/>
            </a:pPr>
            <a:endParaRPr kumimoji="0" lang="en-US" sz="4400" b="1" i="0" u="none" strike="noStrike" kern="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endParaRPr>
          </a:p>
        </p:txBody>
      </p:sp>
    </p:spTree>
    <p:extLst>
      <p:ext uri="{BB962C8B-B14F-4D97-AF65-F5344CB8AC3E}">
        <p14:creationId xmlns:p14="http://schemas.microsoft.com/office/powerpoint/2010/main" val="15622620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0116826-D05A-92E7-4658-E36804293B76}"/>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8ACF1AC4-60C3-B79E-C701-F54110486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5D4A9497-91D6-10A6-0E13-4395A150B7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6FD3C4DD-E034-9B5D-58B5-3DDED1AA3733}"/>
              </a:ext>
            </a:extLst>
          </p:cNvPr>
          <p:cNvSpPr txBox="1"/>
          <p:nvPr/>
        </p:nvSpPr>
        <p:spPr>
          <a:xfrm>
            <a:off x="1040492" y="3013501"/>
            <a:ext cx="10111015"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Jesus </a:t>
            </a:r>
            <a:r>
              <a:rPr kumimoji="0" lang="en-US" sz="48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trained</a:t>
            </a: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His followers.</a:t>
            </a:r>
          </a:p>
        </p:txBody>
      </p:sp>
    </p:spTree>
    <p:extLst>
      <p:ext uri="{BB962C8B-B14F-4D97-AF65-F5344CB8AC3E}">
        <p14:creationId xmlns:p14="http://schemas.microsoft.com/office/powerpoint/2010/main" val="38406570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16376B5-F92A-83A2-83AA-65E542F5A75C}"/>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A429691A-5889-114F-3397-E04CE05F1B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39E1721-1089-A21A-55EF-CA583F2C91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C21A7571-5F58-9870-620B-D9D9206EE376}"/>
              </a:ext>
            </a:extLst>
          </p:cNvPr>
          <p:cNvSpPr txBox="1"/>
          <p:nvPr/>
        </p:nvSpPr>
        <p:spPr>
          <a:xfrm>
            <a:off x="5021711" y="4717436"/>
            <a:ext cx="214857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Mark 1:17</a:t>
            </a:r>
            <a:endPar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3" name="TextBox 2">
            <a:extLst>
              <a:ext uri="{FF2B5EF4-FFF2-40B4-BE49-F238E27FC236}">
                <a16:creationId xmlns:a16="http://schemas.microsoft.com/office/drawing/2014/main" id="{3F6852EF-8BB4-5A25-7084-4CC066A2D03F}"/>
              </a:ext>
            </a:extLst>
          </p:cNvPr>
          <p:cNvSpPr txBox="1"/>
          <p:nvPr/>
        </p:nvSpPr>
        <p:spPr>
          <a:xfrm>
            <a:off x="650875" y="2849354"/>
            <a:ext cx="10890250" cy="11592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“Follow Me, and </a:t>
            </a:r>
            <a:r>
              <a:rPr kumimoji="0" lang="en-US" sz="3600" b="1" i="0" u="none" strike="noStrike" kern="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I will make you </a:t>
            </a:r>
          </a:p>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become fishers of men.”</a:t>
            </a:r>
          </a:p>
        </p:txBody>
      </p:sp>
    </p:spTree>
    <p:extLst>
      <p:ext uri="{BB962C8B-B14F-4D97-AF65-F5344CB8AC3E}">
        <p14:creationId xmlns:p14="http://schemas.microsoft.com/office/powerpoint/2010/main" val="32013934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D90DCA1-CF5C-A27B-E592-01FAA0BAFF3C}"/>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517B858B-B5E0-4D3D-CE6B-B390A33BC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F0DCDF5-39EC-AEF9-C2AB-8FF7CE861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86421BB1-305F-647B-20C2-650AA59B09B9}"/>
              </a:ext>
            </a:extLst>
          </p:cNvPr>
          <p:cNvSpPr txBox="1"/>
          <p:nvPr/>
        </p:nvSpPr>
        <p:spPr>
          <a:xfrm>
            <a:off x="1354696" y="1273262"/>
            <a:ext cx="9482604" cy="34163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“When He sent forth the Twelve and afterward the Seventy, to proclaim the kingdom of God, He was teaching them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their duty to impart to others</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what He had made known to them. In all His work He was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training them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for individual labor . . .”</a:t>
            </a:r>
          </a:p>
        </p:txBody>
      </p:sp>
      <p:sp>
        <p:nvSpPr>
          <p:cNvPr id="4" name="TextBox 3">
            <a:extLst>
              <a:ext uri="{FF2B5EF4-FFF2-40B4-BE49-F238E27FC236}">
                <a16:creationId xmlns:a16="http://schemas.microsoft.com/office/drawing/2014/main" id="{EAF26572-88ED-ED78-659B-2C77859DA084}"/>
              </a:ext>
            </a:extLst>
          </p:cNvPr>
          <p:cNvSpPr txBox="1"/>
          <p:nvPr/>
        </p:nvSpPr>
        <p:spPr>
          <a:xfrm>
            <a:off x="3237353" y="4999963"/>
            <a:ext cx="571729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The Acts of the Apostles, p. 32</a:t>
            </a:r>
            <a:endPar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0906278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F10E98F-0EA4-5BC6-2984-0D7D2A8C43DA}"/>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040DF4F5-CEF8-0C06-D65C-F0B3A49B3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F5789C96-6343-C043-AFA3-413DF2DE55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7C5C19A0-9005-D42A-695E-C5BD6D8EEA31}"/>
              </a:ext>
            </a:extLst>
          </p:cNvPr>
          <p:cNvSpPr txBox="1"/>
          <p:nvPr/>
        </p:nvSpPr>
        <p:spPr>
          <a:xfrm>
            <a:off x="1684481" y="1848930"/>
            <a:ext cx="8823037"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“In their association with the Master the disciples obtained a practical training for missionary work. . . .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all must learn His methods of working</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p>
        </p:txBody>
      </p:sp>
      <p:sp>
        <p:nvSpPr>
          <p:cNvPr id="4" name="TextBox 3">
            <a:extLst>
              <a:ext uri="{FF2B5EF4-FFF2-40B4-BE49-F238E27FC236}">
                <a16:creationId xmlns:a16="http://schemas.microsoft.com/office/drawing/2014/main" id="{5026AB70-E898-85D0-FC78-7A8123FF28E3}"/>
              </a:ext>
            </a:extLst>
          </p:cNvPr>
          <p:cNvSpPr txBox="1"/>
          <p:nvPr/>
        </p:nvSpPr>
        <p:spPr>
          <a:xfrm>
            <a:off x="3237354" y="4682821"/>
            <a:ext cx="57172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Evangelism, p. </a:t>
            </a:r>
            <a:r>
              <a:rPr lang="en-US" sz="3200" i="1" dirty="0">
                <a:solidFill>
                  <a:prstClr val="black"/>
                </a:solidFill>
                <a:latin typeface="Advent Sans Logo" panose="020B0502040504020204" pitchFamily="34" charset="0"/>
                <a:ea typeface="Advent Sans Logo" panose="020B0502040504020204" pitchFamily="34" charset="0"/>
                <a:cs typeface="Advent Sans Logo" panose="020B0502040504020204" pitchFamily="34" charset="0"/>
              </a:rPr>
              <a:t>109</a:t>
            </a:r>
            <a:endPar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8543113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2817B89-3D5C-DF3B-C14C-F66C82BEA646}"/>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DC9B8710-492B-B43B-0502-17D29FAC2C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BC1FCDC2-8989-97B9-8CB2-6046326FB8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F0874705-5BFD-7AFB-0F56-C40904827D12}"/>
              </a:ext>
            </a:extLst>
          </p:cNvPr>
          <p:cNvSpPr txBox="1"/>
          <p:nvPr/>
        </p:nvSpPr>
        <p:spPr>
          <a:xfrm>
            <a:off x="1040492" y="2644170"/>
            <a:ext cx="10111015"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Pastors are likewise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called to </a:t>
            </a:r>
            <a:r>
              <a:rPr kumimoji="0" lang="en-US" sz="48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train</a:t>
            </a: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p>
        </p:txBody>
      </p:sp>
    </p:spTree>
    <p:extLst>
      <p:ext uri="{BB962C8B-B14F-4D97-AF65-F5344CB8AC3E}">
        <p14:creationId xmlns:p14="http://schemas.microsoft.com/office/powerpoint/2010/main" val="11343708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79C869D-FC14-5257-5E6E-70A0F1A43F36}"/>
              </a:ext>
            </a:extLst>
          </p:cNvPr>
          <p:cNvSpPr txBox="1"/>
          <p:nvPr/>
        </p:nvSpPr>
        <p:spPr>
          <a:xfrm>
            <a:off x="1776663" y="1987232"/>
            <a:ext cx="8638673"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“Ministers, preach the truths that will lead to personal labor for those who are out of Christ.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Encourage personal effort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in every possible way.” </a:t>
            </a:r>
          </a:p>
        </p:txBody>
      </p:sp>
      <p:sp>
        <p:nvSpPr>
          <p:cNvPr id="4" name="TextBox 3">
            <a:extLst>
              <a:ext uri="{FF2B5EF4-FFF2-40B4-BE49-F238E27FC236}">
                <a16:creationId xmlns:a16="http://schemas.microsoft.com/office/drawing/2014/main" id="{53D3D32F-FC62-C4EA-095F-E4433E27274F}"/>
              </a:ext>
            </a:extLst>
          </p:cNvPr>
          <p:cNvSpPr txBox="1"/>
          <p:nvPr/>
        </p:nvSpPr>
        <p:spPr>
          <a:xfrm>
            <a:off x="3866941" y="4627792"/>
            <a:ext cx="445811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Christian Service, p. 69</a:t>
            </a:r>
            <a:endPar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42251781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79C869D-FC14-5257-5E6E-70A0F1A43F36}"/>
              </a:ext>
            </a:extLst>
          </p:cNvPr>
          <p:cNvSpPr txBox="1"/>
          <p:nvPr/>
        </p:nvSpPr>
        <p:spPr>
          <a:xfrm>
            <a:off x="1051808" y="1562771"/>
            <a:ext cx="10088381" cy="28623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“The best help that ministers can give the members of our churches is not sermonizing, but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planning work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for them. Give each one something to do for others. . . . And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let all be taught how to work</a:t>
            </a:r>
            <a:r>
              <a:rPr kumimoji="0" lang="en-US" sz="3600" i="0" u="none" strike="noStrike" kern="1200" cap="none" spc="0" normalizeH="0" baseline="0" noProof="0" dirty="0">
                <a:ln>
                  <a:noFill/>
                </a:ln>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p>
        </p:txBody>
      </p:sp>
      <p:sp>
        <p:nvSpPr>
          <p:cNvPr id="4" name="TextBox 3">
            <a:extLst>
              <a:ext uri="{FF2B5EF4-FFF2-40B4-BE49-F238E27FC236}">
                <a16:creationId xmlns:a16="http://schemas.microsoft.com/office/drawing/2014/main" id="{53D3D32F-FC62-C4EA-095F-E4433E27274F}"/>
              </a:ext>
            </a:extLst>
          </p:cNvPr>
          <p:cNvSpPr txBox="1"/>
          <p:nvPr/>
        </p:nvSpPr>
        <p:spPr>
          <a:xfrm>
            <a:off x="2370646" y="4923029"/>
            <a:ext cx="745070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Testimonies for the Church, </a:t>
            </a:r>
            <a:r>
              <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vol. 6,  p. 49</a:t>
            </a:r>
          </a:p>
        </p:txBody>
      </p:sp>
    </p:spTree>
    <p:extLst>
      <p:ext uri="{BB962C8B-B14F-4D97-AF65-F5344CB8AC3E}">
        <p14:creationId xmlns:p14="http://schemas.microsoft.com/office/powerpoint/2010/main" val="26695724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D0B1340-F87E-2DA5-43CA-86911778342D}"/>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F3024A91-9946-4027-D1FD-8AFE16785E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0B462EE-C6FE-B6C9-6F8A-A04A6CD46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B1D3E9-0A70-2DE9-DDB0-5883585007E0}"/>
              </a:ext>
            </a:extLst>
          </p:cNvPr>
          <p:cNvSpPr txBox="1"/>
          <p:nvPr/>
        </p:nvSpPr>
        <p:spPr>
          <a:xfrm>
            <a:off x="1732609" y="1470029"/>
            <a:ext cx="8726771" cy="28623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“The ministers who hover over the churches are accomplishing little good for church members unless they encourage and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teach the people to do practical missionary work</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p>
        </p:txBody>
      </p:sp>
      <p:sp>
        <p:nvSpPr>
          <p:cNvPr id="4" name="TextBox 3">
            <a:extLst>
              <a:ext uri="{FF2B5EF4-FFF2-40B4-BE49-F238E27FC236}">
                <a16:creationId xmlns:a16="http://schemas.microsoft.com/office/drawing/2014/main" id="{D041F57A-B721-6F7D-3C14-1D7437759F5C}"/>
              </a:ext>
            </a:extLst>
          </p:cNvPr>
          <p:cNvSpPr txBox="1"/>
          <p:nvPr/>
        </p:nvSpPr>
        <p:spPr>
          <a:xfrm>
            <a:off x="1859876" y="4737545"/>
            <a:ext cx="847223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Letters and Manuscripts, </a:t>
            </a:r>
            <a:r>
              <a:rPr kumimoji="0" lang="en-US" sz="3200" b="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vol. 23, </a:t>
            </a:r>
            <a:r>
              <a:rPr kumimoji="0" lang="en-US" sz="3200" b="0" u="none" strike="noStrike" kern="1200" cap="none" spc="0" normalizeH="0" baseline="0" noProof="0" dirty="0" err="1">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ms.</a:t>
            </a:r>
            <a:r>
              <a:rPr kumimoji="0" lang="en-US" sz="3200" b="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7, 1908)</a:t>
            </a:r>
          </a:p>
        </p:txBody>
      </p:sp>
    </p:spTree>
    <p:extLst>
      <p:ext uri="{BB962C8B-B14F-4D97-AF65-F5344CB8AC3E}">
        <p14:creationId xmlns:p14="http://schemas.microsoft.com/office/powerpoint/2010/main" val="3386282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45AD596-C70C-5482-F9DF-E2DBFFD15C30}"/>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27BF56A6-32E7-E7FB-3D09-6C8514DAC2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33F610F-1D1A-E531-A41E-AAEB8108B5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02A47DD-D2E2-6B11-3804-47F9347AA5A7}"/>
              </a:ext>
            </a:extLst>
          </p:cNvPr>
          <p:cNvSpPr txBox="1"/>
          <p:nvPr/>
        </p:nvSpPr>
        <p:spPr>
          <a:xfrm>
            <a:off x="1316006" y="1025224"/>
            <a:ext cx="9237068" cy="39703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We must teach the members of the church</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how they may effectually minister to others. There are many who are ordained ministers, who have never yet exercised a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shepherd's care over the flock of God</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who have never yet watched for souls as they that must give an account” </a:t>
            </a:r>
          </a:p>
        </p:txBody>
      </p:sp>
      <p:sp>
        <p:nvSpPr>
          <p:cNvPr id="4" name="TextBox 3">
            <a:extLst>
              <a:ext uri="{FF2B5EF4-FFF2-40B4-BE49-F238E27FC236}">
                <a16:creationId xmlns:a16="http://schemas.microsoft.com/office/drawing/2014/main" id="{C2635394-18F6-662A-792B-B2997FDD2D7F}"/>
              </a:ext>
            </a:extLst>
          </p:cNvPr>
          <p:cNvSpPr txBox="1"/>
          <p:nvPr/>
        </p:nvSpPr>
        <p:spPr>
          <a:xfrm>
            <a:off x="3416743" y="5183214"/>
            <a:ext cx="5035593"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Pastoral Ministry, </a:t>
            </a:r>
            <a:r>
              <a:rPr kumimoji="0" lang="en-US" sz="3200" b="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 156)</a:t>
            </a:r>
          </a:p>
        </p:txBody>
      </p:sp>
    </p:spTree>
    <p:extLst>
      <p:ext uri="{BB962C8B-B14F-4D97-AF65-F5344CB8AC3E}">
        <p14:creationId xmlns:p14="http://schemas.microsoft.com/office/powerpoint/2010/main" val="3725240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613111A-1F89-1ED4-64CF-17F5F3FB8BCC}"/>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6F9C5D94-44CB-3752-F66C-A9B0554DB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F1D325CF-2E47-5D7E-9770-A294EB95B8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034943D9-A056-DEA4-A7E2-131D4584FE2F}"/>
              </a:ext>
            </a:extLst>
          </p:cNvPr>
          <p:cNvSpPr txBox="1"/>
          <p:nvPr/>
        </p:nvSpPr>
        <p:spPr>
          <a:xfrm>
            <a:off x="1948718" y="1973550"/>
            <a:ext cx="8294559" cy="34163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“Then Jesus said to His disciples, “If anyone desires to come after Me, let him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deny himself</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and take up his cross, and follow 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4" name="TextBox 3">
            <a:extLst>
              <a:ext uri="{FF2B5EF4-FFF2-40B4-BE49-F238E27FC236}">
                <a16:creationId xmlns:a16="http://schemas.microsoft.com/office/drawing/2014/main" id="{05D35B86-B171-6414-1E28-46FCB9896F43}"/>
              </a:ext>
            </a:extLst>
          </p:cNvPr>
          <p:cNvSpPr txBox="1"/>
          <p:nvPr/>
        </p:nvSpPr>
        <p:spPr>
          <a:xfrm>
            <a:off x="3348966" y="4805095"/>
            <a:ext cx="5494062"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Matthew 16:24</a:t>
            </a:r>
          </a:p>
        </p:txBody>
      </p:sp>
    </p:spTree>
    <p:extLst>
      <p:ext uri="{BB962C8B-B14F-4D97-AF65-F5344CB8AC3E}">
        <p14:creationId xmlns:p14="http://schemas.microsoft.com/office/powerpoint/2010/main" val="16350803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CEBDCE9-E241-FE19-093E-9637459E1EB8}"/>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8B208C19-87EC-2385-67B8-D8B255F7F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885B86B-296B-9DC4-26A0-F3F943AC7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366CD1AF-977F-0B40-B7D8-283DC7C6BD09}"/>
              </a:ext>
            </a:extLst>
          </p:cNvPr>
          <p:cNvSpPr txBox="1"/>
          <p:nvPr/>
        </p:nvSpPr>
        <p:spPr>
          <a:xfrm>
            <a:off x="1003556" y="1142553"/>
            <a:ext cx="10184883" cy="39703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“In laboring where there are already some in the faith, the minister should at first seek not so much to convert unbelievers, as to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train the church members</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for acceptable co-operation. Let him labor for them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individually</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endeavoring to arouse them to seek for a deeper experience themselves, and to work for others.” </a:t>
            </a:r>
          </a:p>
        </p:txBody>
      </p:sp>
      <p:sp>
        <p:nvSpPr>
          <p:cNvPr id="4" name="TextBox 3">
            <a:extLst>
              <a:ext uri="{FF2B5EF4-FFF2-40B4-BE49-F238E27FC236}">
                <a16:creationId xmlns:a16="http://schemas.microsoft.com/office/drawing/2014/main" id="{AB5CA96B-0F52-722B-96D4-004D3B517AF8}"/>
              </a:ext>
            </a:extLst>
          </p:cNvPr>
          <p:cNvSpPr txBox="1"/>
          <p:nvPr/>
        </p:nvSpPr>
        <p:spPr>
          <a:xfrm>
            <a:off x="3578200" y="5300543"/>
            <a:ext cx="5035593"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Christian Service</a:t>
            </a:r>
            <a:r>
              <a:rPr kumimoji="0" lang="en-US" sz="3200" b="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p. 70)</a:t>
            </a:r>
          </a:p>
        </p:txBody>
      </p:sp>
    </p:spTree>
    <p:extLst>
      <p:ext uri="{BB962C8B-B14F-4D97-AF65-F5344CB8AC3E}">
        <p14:creationId xmlns:p14="http://schemas.microsoft.com/office/powerpoint/2010/main" val="37774851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D5E56B7-98E8-9148-E1FF-D69F08013804}"/>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F55D4E11-BE33-ED65-DEEB-2EB6E3879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C9BB6D48-F909-7847-657C-A8C51C211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F1D2106-D2EC-3A8D-B59A-B0F5E8C9961F}"/>
              </a:ext>
            </a:extLst>
          </p:cNvPr>
          <p:cNvSpPr txBox="1"/>
          <p:nvPr/>
        </p:nvSpPr>
        <p:spPr>
          <a:xfrm>
            <a:off x="1003556" y="1142553"/>
            <a:ext cx="10184883" cy="452431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“In some respects the pastor occupies a position similar to that of the foreman of a gang of laboring men or the captain of a ship's crew. They are expected to see that the men over whom they are set, do the work assigned to them correctly and promptly, and only in case of emergency are they to execute in detail. The owner of a large mill once found his</a:t>
            </a:r>
          </a:p>
        </p:txBody>
      </p:sp>
    </p:spTree>
    <p:extLst>
      <p:ext uri="{BB962C8B-B14F-4D97-AF65-F5344CB8AC3E}">
        <p14:creationId xmlns:p14="http://schemas.microsoft.com/office/powerpoint/2010/main" val="19415609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DE36229-83BD-F334-0CA2-7501300C97C9}"/>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CBCC1B91-FA49-1D4F-0256-9679B8DEC7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CCF33A2-E748-01B2-37CE-EAAB8877A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78E2979-A2E6-239F-67E6-59D20972C7E7}"/>
              </a:ext>
            </a:extLst>
          </p:cNvPr>
          <p:cNvSpPr txBox="1"/>
          <p:nvPr/>
        </p:nvSpPr>
        <p:spPr>
          <a:xfrm>
            <a:off x="1003556" y="1142553"/>
            <a:ext cx="10184883" cy="452431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“superintendent in a wheel-pit, making some simple repairs, while a half-dozen workmen in that line were standing by, idly looking on. The proprietor, after learning the facts, so as to be sure that no injustice was done, called the foreman to his office and handed him his discharge with full pay. In surprise the foreman asked for an explanation. It was given in these</a:t>
            </a:r>
          </a:p>
        </p:txBody>
      </p:sp>
    </p:spTree>
    <p:extLst>
      <p:ext uri="{BB962C8B-B14F-4D97-AF65-F5344CB8AC3E}">
        <p14:creationId xmlns:p14="http://schemas.microsoft.com/office/powerpoint/2010/main" val="13772680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4A6A810-D372-E6F6-A1C5-59CC66FD5072}"/>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B72C51CE-1202-DA2C-8972-15C257409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B33F8464-3B44-F38D-6930-42C0B185F8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91A7446C-2201-31B4-4590-1568F20C6D59}"/>
              </a:ext>
            </a:extLst>
          </p:cNvPr>
          <p:cNvSpPr txBox="1"/>
          <p:nvPr/>
        </p:nvSpPr>
        <p:spPr>
          <a:xfrm>
            <a:off x="1003556" y="1142553"/>
            <a:ext cx="10184883" cy="34163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“words: ‘I employed you to keep six men at work. I found the six idle, and you doing the work of but one. Your work could have been done just as well by any one of the six. I cannot afford to pay the wages of seven for you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to teach the six how to be idle</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p>
        </p:txBody>
      </p:sp>
      <p:sp>
        <p:nvSpPr>
          <p:cNvPr id="4" name="TextBox 3">
            <a:extLst>
              <a:ext uri="{FF2B5EF4-FFF2-40B4-BE49-F238E27FC236}">
                <a16:creationId xmlns:a16="http://schemas.microsoft.com/office/drawing/2014/main" id="{ABE15058-5264-A4B3-C9C2-F2A5FDE0D62A}"/>
              </a:ext>
            </a:extLst>
          </p:cNvPr>
          <p:cNvSpPr txBox="1"/>
          <p:nvPr/>
        </p:nvSpPr>
        <p:spPr>
          <a:xfrm>
            <a:off x="3578200" y="5300543"/>
            <a:ext cx="5035593"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Christian Service</a:t>
            </a:r>
            <a:r>
              <a:rPr kumimoji="0" lang="en-US" sz="3200" b="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p. 70)</a:t>
            </a:r>
          </a:p>
        </p:txBody>
      </p:sp>
    </p:spTree>
    <p:extLst>
      <p:ext uri="{BB962C8B-B14F-4D97-AF65-F5344CB8AC3E}">
        <p14:creationId xmlns:p14="http://schemas.microsoft.com/office/powerpoint/2010/main" val="24954832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B76C73C-D69F-F382-1B75-C62AE1EED702}"/>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F853F419-AA46-A78C-602F-219DD4F6A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BF8AE1FB-17C5-C229-EAC5-59836AD01E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06A4C16-8B7E-4C2F-DC84-4395E50A9672}"/>
              </a:ext>
            </a:extLst>
          </p:cNvPr>
          <p:cNvSpPr txBox="1"/>
          <p:nvPr/>
        </p:nvSpPr>
        <p:spPr>
          <a:xfrm>
            <a:off x="1040492" y="1905506"/>
            <a:ext cx="10111015" cy="30469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Train by</a:t>
            </a: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p>
          <a:p>
            <a:pPr marL="914400" marR="0" lvl="0" indent="-914400" algn="ctr" defTabSz="914400" rtl="0" eaLnBrk="1" fontAlgn="auto" latinLnBrk="0" hangingPunct="1">
              <a:lnSpc>
                <a:spcPct val="100000"/>
              </a:lnSpc>
              <a:spcBef>
                <a:spcPts val="0"/>
              </a:spcBef>
              <a:spcAft>
                <a:spcPts val="0"/>
              </a:spcAft>
              <a:buClrTx/>
              <a:buSzTx/>
              <a:buFontTx/>
              <a:buAutoNum type="arabicParenBoth"/>
              <a:tabLst/>
              <a:defRPr/>
            </a:pPr>
            <a:r>
              <a:rPr lang="en-US" sz="4800" b="1" dirty="0">
                <a:solidFill>
                  <a:prstClr val="black"/>
                </a:solidFill>
                <a:latin typeface="Advent Sans Logo" panose="020B0502040504020204" pitchFamily="34" charset="0"/>
                <a:ea typeface="Advent Sans Logo" panose="020B0502040504020204" pitchFamily="34" charset="0"/>
                <a:cs typeface="Advent Sans Logo" panose="020B0502040504020204" pitchFamily="34" charset="0"/>
              </a:rPr>
              <a:t>instruction,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solidFill>
                  <a:prstClr val="black"/>
                </a:solidFill>
                <a:latin typeface="Advent Sans Logo" panose="020B0502040504020204" pitchFamily="34" charset="0"/>
                <a:ea typeface="Advent Sans Logo" panose="020B0502040504020204" pitchFamily="34" charset="0"/>
                <a:cs typeface="Advent Sans Logo" panose="020B0502040504020204" pitchFamily="34" charset="0"/>
              </a:rPr>
              <a:t>(2) observation, and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solidFill>
                  <a:prstClr val="black"/>
                </a:solidFill>
                <a:latin typeface="Advent Sans Logo" panose="020B0502040504020204" pitchFamily="34" charset="0"/>
                <a:ea typeface="Advent Sans Logo" panose="020B0502040504020204" pitchFamily="34" charset="0"/>
                <a:cs typeface="Advent Sans Logo" panose="020B0502040504020204" pitchFamily="34" charset="0"/>
              </a:rPr>
              <a:t>(3) participation</a:t>
            </a:r>
            <a:endPar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18622673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D8B5BDC-C203-0D12-D272-1437BE5DEE7E}"/>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B1F19FD0-D4F0-DA32-61E3-3CC1609E2F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096BECA0-90B6-3BBE-816A-41584E95D2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E4FEFA5-4879-1B24-428C-46A93FE2E627}"/>
              </a:ext>
            </a:extLst>
          </p:cNvPr>
          <p:cNvSpPr txBox="1"/>
          <p:nvPr/>
        </p:nvSpPr>
        <p:spPr>
          <a:xfrm>
            <a:off x="1308545" y="2404357"/>
            <a:ext cx="9574905"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In the training of the disciples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the example of the </a:t>
            </a:r>
            <a:r>
              <a:rPr kumimoji="0" lang="en-US" sz="3600" b="1" i="0" u="none" strike="noStrike" kern="1200" cap="none" spc="0" normalizeH="0" baseline="0" noProof="0" dirty="0" err="1">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Saviour's</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life was far more effective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than any mere doctrinal instruction.”</a:t>
            </a:r>
          </a:p>
        </p:txBody>
      </p:sp>
      <p:sp>
        <p:nvSpPr>
          <p:cNvPr id="4" name="TextBox 3">
            <a:extLst>
              <a:ext uri="{FF2B5EF4-FFF2-40B4-BE49-F238E27FC236}">
                <a16:creationId xmlns:a16="http://schemas.microsoft.com/office/drawing/2014/main" id="{DC6042A6-EC1F-0E7B-1100-33D29B7DDDE6}"/>
              </a:ext>
            </a:extLst>
          </p:cNvPr>
          <p:cNvSpPr txBox="1"/>
          <p:nvPr/>
        </p:nvSpPr>
        <p:spPr>
          <a:xfrm>
            <a:off x="3235600" y="4638743"/>
            <a:ext cx="5720793"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The Desire of Ages, </a:t>
            </a:r>
            <a:r>
              <a:rPr kumimoji="0" lang="en-US" sz="3200" b="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 349</a:t>
            </a:r>
          </a:p>
        </p:txBody>
      </p:sp>
    </p:spTree>
    <p:extLst>
      <p:ext uri="{BB962C8B-B14F-4D97-AF65-F5344CB8AC3E}">
        <p14:creationId xmlns:p14="http://schemas.microsoft.com/office/powerpoint/2010/main" val="11325633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E69A632-6BDE-7513-DE5F-0C7713D1115A}"/>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83347078-1CAC-C21F-1D7D-324CCB84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1B16D87-E700-92A4-8A50-D27FD8833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FC296C1C-97D6-523D-BD54-A54BA015AAD2}"/>
              </a:ext>
            </a:extLst>
          </p:cNvPr>
          <p:cNvSpPr txBox="1"/>
          <p:nvPr/>
        </p:nvSpPr>
        <p:spPr>
          <a:xfrm>
            <a:off x="1103085" y="1443841"/>
            <a:ext cx="9985829" cy="39703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“Many would be willing to work if they were taught how to begin. They need to be instructed and encouraged.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Every church should be a training school</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for Christian workers. . . . There should not only be teaching, but actual work under experienced instructors. Let the teachers lead the way in working among the people, and</a:t>
            </a:r>
          </a:p>
        </p:txBody>
      </p:sp>
    </p:spTree>
    <p:extLst>
      <p:ext uri="{BB962C8B-B14F-4D97-AF65-F5344CB8AC3E}">
        <p14:creationId xmlns:p14="http://schemas.microsoft.com/office/powerpoint/2010/main" val="15135866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496F286-6422-FE60-2B5E-F32275A92CB8}"/>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EDC1AA25-9C2D-62E2-2CF8-36A5B0E6D4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F8514F81-DA74-DC64-D7CD-3B61B0052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B1DADDB0-8DAE-08C4-7DB9-47110CCA4BF5}"/>
              </a:ext>
            </a:extLst>
          </p:cNvPr>
          <p:cNvSpPr txBox="1"/>
          <p:nvPr/>
        </p:nvSpPr>
        <p:spPr>
          <a:xfrm>
            <a:off x="1103083" y="1574300"/>
            <a:ext cx="9985829"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“others, uniting with them, will learn from their example.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One example is worth more than many precepts</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p>
        </p:txBody>
      </p:sp>
      <p:sp>
        <p:nvSpPr>
          <p:cNvPr id="4" name="TextBox 3">
            <a:extLst>
              <a:ext uri="{FF2B5EF4-FFF2-40B4-BE49-F238E27FC236}">
                <a16:creationId xmlns:a16="http://schemas.microsoft.com/office/drawing/2014/main" id="{56DCC9BE-BCEA-A43A-E6D0-935C00BAB899}"/>
              </a:ext>
            </a:extLst>
          </p:cNvPr>
          <p:cNvSpPr txBox="1"/>
          <p:nvPr/>
        </p:nvSpPr>
        <p:spPr>
          <a:xfrm>
            <a:off x="3235600" y="4268507"/>
            <a:ext cx="572079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The Ministry of Healing, </a:t>
            </a:r>
            <a:r>
              <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 149</a:t>
            </a:r>
          </a:p>
        </p:txBody>
      </p:sp>
    </p:spTree>
    <p:extLst>
      <p:ext uri="{BB962C8B-B14F-4D97-AF65-F5344CB8AC3E}">
        <p14:creationId xmlns:p14="http://schemas.microsoft.com/office/powerpoint/2010/main" val="24071768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EE3125C-2B26-DD2A-3256-3D8EE375CBD8}"/>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B9806219-DC1E-BC92-2F31-9727F10E4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82430181-6947-6EA0-5A37-E1B28F27BF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69BD6BC-0256-F5E5-FE54-7D238A5070F0}"/>
              </a:ext>
            </a:extLst>
          </p:cNvPr>
          <p:cNvSpPr txBox="1"/>
          <p:nvPr/>
        </p:nvSpPr>
        <p:spPr>
          <a:xfrm>
            <a:off x="1294055" y="1556692"/>
            <a:ext cx="9603889" cy="37446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4800" b="1"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The number of </a:t>
            </a:r>
            <a:r>
              <a:rPr kumimoji="0" lang="en-US" sz="4800" b="1" i="0" u="none" strike="noStrike" kern="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workers sharing the truth</a:t>
            </a:r>
            <a:r>
              <a:rPr kumimoji="0" lang="en-US" sz="4800" b="1" i="0" u="none" strike="noStrike" kern="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rPr>
              <a:t>, not merely the number of baptisms, is the true measure of success in our mission of making disciples.</a:t>
            </a:r>
            <a:endParaRPr kumimoji="0" lang="en-US" sz="4800" b="1" i="0" u="none" strike="noStrike" kern="0" cap="none" spc="0" normalizeH="0" baseline="0" noProof="0" dirty="0">
              <a:ln>
                <a:noFill/>
              </a:ln>
              <a:solidFill>
                <a:srgbClr val="0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sym typeface="Helvetica Neue"/>
            </a:endParaRPr>
          </a:p>
        </p:txBody>
      </p:sp>
    </p:spTree>
    <p:extLst>
      <p:ext uri="{BB962C8B-B14F-4D97-AF65-F5344CB8AC3E}">
        <p14:creationId xmlns:p14="http://schemas.microsoft.com/office/powerpoint/2010/main" val="27780850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18300BD-5B97-A169-54E3-AF481DEDFED6}"/>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3F8BD42E-DB12-14D1-863E-5D2663242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F614CEA-DB9E-0620-836A-8D5311D15B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F809916-8729-A6FC-760E-6F02EB4B4F7A}"/>
              </a:ext>
            </a:extLst>
          </p:cNvPr>
          <p:cNvSpPr txBox="1"/>
          <p:nvPr/>
        </p:nvSpPr>
        <p:spPr>
          <a:xfrm>
            <a:off x="1474536" y="1240263"/>
            <a:ext cx="9242925" cy="34163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“The real character of the church is measured, not by the high profession she makes,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not by the names enrolled on her books</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but by what she is actually doing for the Master,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by the number of her </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persevering,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faithful workers</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p>
        </p:txBody>
      </p:sp>
      <p:sp>
        <p:nvSpPr>
          <p:cNvPr id="4" name="TextBox 3">
            <a:extLst>
              <a:ext uri="{FF2B5EF4-FFF2-40B4-BE49-F238E27FC236}">
                <a16:creationId xmlns:a16="http://schemas.microsoft.com/office/drawing/2014/main" id="{95001BFE-4564-0F7E-A82A-5736CBA0D67D}"/>
              </a:ext>
            </a:extLst>
          </p:cNvPr>
          <p:cNvSpPr txBox="1"/>
          <p:nvPr/>
        </p:nvSpPr>
        <p:spPr>
          <a:xfrm>
            <a:off x="2396738" y="5125228"/>
            <a:ext cx="7398523"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Gospel Workers, </a:t>
            </a:r>
            <a:r>
              <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p. 200</a:t>
            </a:r>
          </a:p>
        </p:txBody>
      </p:sp>
    </p:spTree>
    <p:extLst>
      <p:ext uri="{BB962C8B-B14F-4D97-AF65-F5344CB8AC3E}">
        <p14:creationId xmlns:p14="http://schemas.microsoft.com/office/powerpoint/2010/main" val="11243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02F4DCE-99AC-9C7C-9477-8D132F7CFE2E}"/>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9902C314-10BF-663C-C7F7-CE0E120F75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64893CC0-2FF9-83E4-95DE-E534237C43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8B345B3C-350F-8A27-EA67-5DF12CDCFD69}"/>
              </a:ext>
            </a:extLst>
          </p:cNvPr>
          <p:cNvSpPr txBox="1"/>
          <p:nvPr/>
        </p:nvSpPr>
        <p:spPr>
          <a:xfrm>
            <a:off x="2558315" y="2183413"/>
            <a:ext cx="7075361" cy="34163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“Then Jesus said to them, ‘Follow Me, and I will make you become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fishers of men</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4" name="TextBox 3">
            <a:extLst>
              <a:ext uri="{FF2B5EF4-FFF2-40B4-BE49-F238E27FC236}">
                <a16:creationId xmlns:a16="http://schemas.microsoft.com/office/drawing/2014/main" id="{AB091F20-971B-016F-A9FE-2C53E6CF0EA3}"/>
              </a:ext>
            </a:extLst>
          </p:cNvPr>
          <p:cNvSpPr txBox="1"/>
          <p:nvPr/>
        </p:nvSpPr>
        <p:spPr>
          <a:xfrm>
            <a:off x="3348964" y="4505291"/>
            <a:ext cx="5494062"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Mark 1:17</a:t>
            </a:r>
          </a:p>
        </p:txBody>
      </p:sp>
    </p:spTree>
    <p:extLst>
      <p:ext uri="{BB962C8B-B14F-4D97-AF65-F5344CB8AC3E}">
        <p14:creationId xmlns:p14="http://schemas.microsoft.com/office/powerpoint/2010/main" val="42460028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77CDA779-AE81-B819-49E5-9D4983AFED63}"/>
              </a:ext>
            </a:extLst>
          </p:cNvPr>
          <p:cNvPicPr>
            <a:picLocks noChangeAspect="1"/>
          </p:cNvPicPr>
          <p:nvPr/>
        </p:nvPicPr>
        <p:blipFill>
          <a:blip r:embed="rId2"/>
          <a:srcRect/>
          <a:stretch/>
        </p:blipFill>
        <p:spPr>
          <a:xfrm>
            <a:off x="2419350" y="-247650"/>
            <a:ext cx="7353300" cy="7353300"/>
          </a:xfrm>
          <a:prstGeom prst="rect">
            <a:avLst/>
          </a:prstGeom>
        </p:spPr>
      </p:pic>
    </p:spTree>
    <p:extLst>
      <p:ext uri="{BB962C8B-B14F-4D97-AF65-F5344CB8AC3E}">
        <p14:creationId xmlns:p14="http://schemas.microsoft.com/office/powerpoint/2010/main" val="3217370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AEF2B40-EF25-2A36-C563-5BBC8DAB0688}"/>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966D8DC9-2B5D-F05C-B8E4-947CC9480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E7997B12-4421-301F-4D36-388C158E3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0FECE51C-15A8-8343-635C-E8A8F6E488E0}"/>
              </a:ext>
            </a:extLst>
          </p:cNvPr>
          <p:cNvSpPr txBox="1"/>
          <p:nvPr/>
        </p:nvSpPr>
        <p:spPr>
          <a:xfrm>
            <a:off x="1341778" y="1939632"/>
            <a:ext cx="950844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 disciple is a: </a:t>
            </a:r>
            <a:b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br>
            <a:r>
              <a:rPr kumimoji="0" lang="en-US" sz="48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loving</a:t>
            </a: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b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br>
            <a:r>
              <a:rPr kumimoji="0" lang="en-US" sz="48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self-denying</a:t>
            </a: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 </a:t>
            </a:r>
            <a:b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br>
            <a:r>
              <a:rPr kumimoji="0" lang="en-US" sz="48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soul-winner</a:t>
            </a: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b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br>
            <a:endPar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762952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10D462F-A705-36DE-3030-A46606420E48}"/>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4AE89993-EE03-3D6E-C089-4D781E4BBB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E4A891C7-E466-C595-6973-2EB8E24C3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6AF9C7AE-84E3-538F-706E-53332D212F13}"/>
              </a:ext>
            </a:extLst>
          </p:cNvPr>
          <p:cNvSpPr txBox="1"/>
          <p:nvPr/>
        </p:nvSpPr>
        <p:spPr>
          <a:xfrm>
            <a:off x="1341778" y="2644170"/>
            <a:ext cx="9508444"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The goal of discipleship is not  just a worshiper, but a </a:t>
            </a:r>
            <a:r>
              <a:rPr kumimoji="0" lang="en-US" sz="48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worker</a:t>
            </a:r>
            <a:r>
              <a:rPr kumimoji="0" lang="en-US" sz="4800" b="1"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p>
        </p:txBody>
      </p:sp>
    </p:spTree>
    <p:extLst>
      <p:ext uri="{BB962C8B-B14F-4D97-AF65-F5344CB8AC3E}">
        <p14:creationId xmlns:p14="http://schemas.microsoft.com/office/powerpoint/2010/main" val="1419375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7619EA1-21FF-BB89-E47D-F548885AD916}"/>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FCA03542-1A40-753E-6CD2-7706F4A850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5246737D-6983-5280-6FCF-A1FF7B9FD3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9E428FFF-9079-CAE3-EF15-4457F1186C8E}"/>
              </a:ext>
            </a:extLst>
          </p:cNvPr>
          <p:cNvSpPr txBox="1"/>
          <p:nvPr/>
        </p:nvSpPr>
        <p:spPr>
          <a:xfrm>
            <a:off x="1678584" y="2331601"/>
            <a:ext cx="8834828"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 disciple is not above his teacher, but everyone who is perfectly trained </a:t>
            </a:r>
            <a:r>
              <a:rPr kumimoji="0" lang="en-US" sz="3600" b="1" i="0" u="none" strike="noStrike" kern="1200" cap="none" spc="0" normalizeH="0" baseline="0" noProof="0" dirty="0">
                <a:ln>
                  <a:noFill/>
                </a:ln>
                <a:solidFill>
                  <a:srgbClr val="C00000"/>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will be like his teacher</a:t>
            </a:r>
            <a:r>
              <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4" name="TextBox 3">
            <a:extLst>
              <a:ext uri="{FF2B5EF4-FFF2-40B4-BE49-F238E27FC236}">
                <a16:creationId xmlns:a16="http://schemas.microsoft.com/office/drawing/2014/main" id="{815354C6-6637-4DFD-2FC6-264E55D6D854}"/>
              </a:ext>
            </a:extLst>
          </p:cNvPr>
          <p:cNvSpPr txBox="1"/>
          <p:nvPr/>
        </p:nvSpPr>
        <p:spPr>
          <a:xfrm>
            <a:off x="3348967" y="4639925"/>
            <a:ext cx="5494062"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dvent Sans Logo" panose="020B0502040504020204" pitchFamily="34" charset="0"/>
                <a:ea typeface="Advent Sans Logo" panose="020B0502040504020204" pitchFamily="34" charset="0"/>
                <a:cs typeface="Advent Sans Logo" panose="020B0502040504020204" pitchFamily="34" charset="0"/>
              </a:rPr>
              <a:t>Luke 6:40</a:t>
            </a:r>
          </a:p>
        </p:txBody>
      </p:sp>
    </p:spTree>
    <p:extLst>
      <p:ext uri="{BB962C8B-B14F-4D97-AF65-F5344CB8AC3E}">
        <p14:creationId xmlns:p14="http://schemas.microsoft.com/office/powerpoint/2010/main" val="4267788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7834</TotalTime>
  <Words>4076</Words>
  <Application>Microsoft Macintosh PowerPoint</Application>
  <PresentationFormat>Widescreen</PresentationFormat>
  <Paragraphs>161</Paragraphs>
  <Slides>60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60</vt:i4>
      </vt:variant>
    </vt:vector>
  </HeadingPairs>
  <TitlesOfParts>
    <vt:vector size="65" baseType="lpstr">
      <vt:lpstr>Advent Sans Logo</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Howard, Jim</dc:creator>
  <cp:lastModifiedBy>Howard, Jim</cp:lastModifiedBy>
  <cp:revision>48</cp:revision>
  <dcterms:created xsi:type="dcterms:W3CDTF">2022-10-26T10:42:39Z</dcterms:created>
  <dcterms:modified xsi:type="dcterms:W3CDTF">2024-01-28T22:54:58Z</dcterms:modified>
</cp:coreProperties>
</file>