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60" d="100"/>
          <a:sy n="60" d="100"/>
        </p:scale>
        <p:origin x="800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solidFill>
          <a:srgbClr val="0034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1340" y="118471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>
                <a:solidFill>
                  <a:srgbClr val="FFFFFF"/>
                </a:solidFill>
              </a:defRPr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z="11600" spc="-232">
                <a:solidFill>
                  <a:srgbClr val="FFFFFF"/>
                </a:solidFill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1342" y="72104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chemeClr val="accent1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chemeClr val="accent1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chemeClr val="accent1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chemeClr val="accent1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chemeClr val="accent1"/>
                </a:solidFill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chemeClr val="accent1">
                    <a:hueOff val="114395"/>
                    <a:lumOff val="-24975"/>
                  </a:schemeClr>
                </a:solidFill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chemeClr val="accent1">
                    <a:hueOff val="114395"/>
                    <a:lumOff val="-24975"/>
                  </a:schemeClr>
                </a:solidFill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chemeClr val="accent1">
                    <a:hueOff val="114395"/>
                    <a:lumOff val="-24975"/>
                  </a:schemeClr>
                </a:solidFill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chemeClr val="accent1">
                    <a:hueOff val="114395"/>
                    <a:lumOff val="-24975"/>
                  </a:schemeClr>
                </a:solidFill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Fact information</a:t>
            </a:r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Hot-air balloons viewed from below against a blue sky"/>
          <p:cNvSpPr>
            <a:spLocks noGrp="1"/>
          </p:cNvSpPr>
          <p:nvPr>
            <p:ph type="pic" sz="quarter" idx="21"/>
          </p:nvPr>
        </p:nvSpPr>
        <p:spPr>
          <a:xfrm>
            <a:off x="15436504" y="1270000"/>
            <a:ext cx="8167167" cy="5422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Close-up of the top of a hot-air balloon viewed from above"/>
          <p:cNvSpPr>
            <a:spLocks noGrp="1"/>
          </p:cNvSpPr>
          <p:nvPr>
            <p:ph type="pic" sz="quarter" idx="22"/>
          </p:nvPr>
        </p:nvSpPr>
        <p:spPr>
          <a:xfrm>
            <a:off x="15461772" y="7085972"/>
            <a:ext cx="8148414" cy="54322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Hot-air balloons viewed from below against a blue sky"/>
          <p:cNvSpPr>
            <a:spLocks noGrp="1"/>
          </p:cNvSpPr>
          <p:nvPr>
            <p:ph type="pic" idx="23"/>
          </p:nvPr>
        </p:nvSpPr>
        <p:spPr>
          <a:xfrm>
            <a:off x="-124635" y="1270000"/>
            <a:ext cx="16859219" cy="112394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Hot-air balloons viewed from below against a blue sky"/>
          <p:cNvSpPr>
            <a:spLocks noGrp="1"/>
          </p:cNvSpPr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lose-up of the top of a hot-air balloon viewed from above"/>
          <p:cNvSpPr>
            <a:spLocks noGrp="1"/>
          </p:cNvSpPr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>
                <a:solidFill>
                  <a:srgbClr val="FFFFFF"/>
                </a:solidFill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23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Author and Date</a:t>
            </a:r>
          </a:p>
        </p:txBody>
      </p:sp>
      <p:sp>
        <p:nvSpPr>
          <p:cNvPr id="2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FFFFFF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FFFFFF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FFFFFF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FFFFFF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FFFFFF"/>
                </a:solidFill>
              </a:defRPr>
            </a:lvl5pPr>
          </a:lstStyle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lose-up of a hot-air balloon viewed from below"/>
          <p:cNvSpPr>
            <a:spLocks noGrp="1"/>
          </p:cNvSpPr>
          <p:nvPr>
            <p:ph type="pic" idx="21"/>
          </p:nvPr>
        </p:nvSpPr>
        <p:spPr>
          <a:xfrm>
            <a:off x="9226574" y="1270000"/>
            <a:ext cx="16840152" cy="111844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Slide Title</a:t>
            </a:r>
          </a:p>
        </p:txBody>
      </p:sp>
      <p:sp>
        <p:nvSpPr>
          <p:cNvPr id="34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44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7900"/>
            <a:ext cx="9779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61" name="Body Level One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Hot-air balloons viewed from below against a blue sky"/>
          <p:cNvSpPr>
            <a:spLocks noGrp="1"/>
          </p:cNvSpPr>
          <p:nvPr>
            <p:ph type="pic" idx="22"/>
          </p:nvPr>
        </p:nvSpPr>
        <p:spPr>
          <a:xfrm>
            <a:off x="8432800" y="1263848"/>
            <a:ext cx="16850011" cy="111882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bg>
      <p:bgPr>
        <a:solidFill>
          <a:srgbClr val="0034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November 5, 2022…"/>
          <p:cNvSpPr txBox="1">
            <a:spLocks noGrp="1"/>
          </p:cNvSpPr>
          <p:nvPr>
            <p:ph type="body" idx="21"/>
          </p:nvPr>
        </p:nvSpPr>
        <p:spPr>
          <a:xfrm>
            <a:off x="15689549" y="11462860"/>
            <a:ext cx="21971002" cy="17459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t>November 5, 2022</a:t>
            </a:r>
          </a:p>
          <a:p>
            <a:r>
              <a:t>David Wright</a:t>
            </a:r>
          </a:p>
        </p:txBody>
      </p:sp>
      <p:sp>
        <p:nvSpPr>
          <p:cNvPr id="152" name="Pastoral Visit"/>
          <p:cNvSpPr txBox="1">
            <a:spLocks noGrp="1"/>
          </p:cNvSpPr>
          <p:nvPr>
            <p:ph type="ctrTitle"/>
          </p:nvPr>
        </p:nvSpPr>
        <p:spPr>
          <a:xfrm>
            <a:off x="1206498" y="3439671"/>
            <a:ext cx="21971004" cy="4648201"/>
          </a:xfrm>
          <a:prstGeom prst="rect">
            <a:avLst/>
          </a:prstGeom>
        </p:spPr>
        <p:txBody>
          <a:bodyPr/>
          <a:lstStyle>
            <a:lvl1pPr algn="ctr"/>
          </a:lstStyle>
          <a:p>
            <a:r>
              <a:t>Pastoral Visit</a:t>
            </a:r>
          </a:p>
        </p:txBody>
      </p:sp>
      <p:sp>
        <p:nvSpPr>
          <p:cNvPr id="153" name="How to make a"/>
          <p:cNvSpPr txBox="1">
            <a:spLocks noGrp="1"/>
          </p:cNvSpPr>
          <p:nvPr>
            <p:ph type="subTitle" sz="quarter" idx="1"/>
          </p:nvPr>
        </p:nvSpPr>
        <p:spPr>
          <a:xfrm>
            <a:off x="3641664" y="4811271"/>
            <a:ext cx="21971001" cy="1905001"/>
          </a:xfrm>
          <a:prstGeom prst="rect">
            <a:avLst/>
          </a:prstGeom>
        </p:spPr>
        <p:txBody>
          <a:bodyPr/>
          <a:lstStyle/>
          <a:p>
            <a:r>
              <a:t>How to make a 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Health Related Visit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Health Related Visits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Health Related Visits"/>
          <p:cNvSpPr txBox="1">
            <a:spLocks noGrp="1"/>
          </p:cNvSpPr>
          <p:nvPr>
            <p:ph type="title"/>
          </p:nvPr>
        </p:nvSpPr>
        <p:spPr>
          <a:xfrm>
            <a:off x="1206498" y="902240"/>
            <a:ext cx="21971004" cy="4648201"/>
          </a:xfrm>
          <a:prstGeom prst="rect">
            <a:avLst/>
          </a:prstGeom>
        </p:spPr>
        <p:txBody>
          <a:bodyPr/>
          <a:lstStyle/>
          <a:p>
            <a:r>
              <a:t>Health Related Visits</a:t>
            </a:r>
          </a:p>
        </p:txBody>
      </p:sp>
      <p:sp>
        <p:nvSpPr>
          <p:cNvPr id="178" name="Don’t over stay.  10 minutes can be too long if someone is really exhausted.…"/>
          <p:cNvSpPr txBox="1">
            <a:spLocks noGrp="1"/>
          </p:cNvSpPr>
          <p:nvPr>
            <p:ph type="body" idx="4294967295"/>
          </p:nvPr>
        </p:nvSpPr>
        <p:spPr>
          <a:xfrm>
            <a:off x="3358594" y="4709667"/>
            <a:ext cx="19044725" cy="8256012"/>
          </a:xfrm>
          <a:prstGeom prst="rect">
            <a:avLst/>
          </a:prstGeom>
        </p:spPr>
        <p:txBody>
          <a:bodyPr/>
          <a:lstStyle/>
          <a:p>
            <a:pPr marL="609600" indent="-609600">
              <a:defRPr sz="6600">
                <a:solidFill>
                  <a:schemeClr val="accent4">
                    <a:hueOff val="348544"/>
                    <a:lumOff val="7139"/>
                  </a:schemeClr>
                </a:solidFill>
              </a:defRPr>
            </a:pPr>
            <a:r>
              <a:t>Don’t over stay.  10 minutes can be too long if someone is really exhausted.  </a:t>
            </a:r>
          </a:p>
          <a:p>
            <a:pPr marL="609600" indent="-609600">
              <a:defRPr sz="6600">
                <a:solidFill>
                  <a:schemeClr val="accent4">
                    <a:hueOff val="348544"/>
                    <a:lumOff val="7139"/>
                  </a:schemeClr>
                </a:solidFill>
              </a:defRPr>
            </a:pPr>
            <a:r>
              <a:t>Check in with patient &amp; family member</a:t>
            </a:r>
          </a:p>
          <a:p>
            <a:pPr marL="609600" indent="-609600">
              <a:defRPr sz="6600">
                <a:solidFill>
                  <a:schemeClr val="accent4">
                    <a:hueOff val="348544"/>
                    <a:lumOff val="7139"/>
                  </a:schemeClr>
                </a:solidFill>
              </a:defRPr>
            </a:pPr>
            <a:r>
              <a:t>Be aware that the </a:t>
            </a:r>
            <a:r>
              <a:rPr b="1"/>
              <a:t>mental</a:t>
            </a:r>
            <a:r>
              <a:t> &amp; </a:t>
            </a:r>
            <a:r>
              <a:rPr b="1"/>
              <a:t>emotional</a:t>
            </a:r>
            <a:r>
              <a:t> can be </a:t>
            </a:r>
            <a:r>
              <a:rPr i="1"/>
              <a:t>as</a:t>
            </a:r>
            <a:r>
              <a:t> challenging if not </a:t>
            </a:r>
            <a:r>
              <a:rPr i="1"/>
              <a:t>more</a:t>
            </a:r>
            <a:r>
              <a:t> challenging than the physical.  </a:t>
            </a:r>
          </a:p>
          <a:p>
            <a:pPr marL="609600" indent="-609600">
              <a:defRPr sz="6600">
                <a:solidFill>
                  <a:schemeClr val="accent4">
                    <a:hueOff val="348544"/>
                    <a:lumOff val="7139"/>
                  </a:schemeClr>
                </a:solidFill>
              </a:defRPr>
            </a:pPr>
            <a:r>
              <a:t>Offer to have prayer with them.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" grpId="1" build="p" bldLvl="5" animBg="1" advAuto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Inactive Members (Cold Visits)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Inactive Members (Cold Visits)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Inactive Members (Cold Visits)"/>
          <p:cNvSpPr txBox="1">
            <a:spLocks noGrp="1"/>
          </p:cNvSpPr>
          <p:nvPr>
            <p:ph type="title"/>
          </p:nvPr>
        </p:nvSpPr>
        <p:spPr>
          <a:xfrm>
            <a:off x="1206498" y="-173807"/>
            <a:ext cx="21971004" cy="4648201"/>
          </a:xfrm>
          <a:prstGeom prst="rect">
            <a:avLst/>
          </a:prstGeom>
        </p:spPr>
        <p:txBody>
          <a:bodyPr/>
          <a:lstStyle/>
          <a:p>
            <a:r>
              <a:t>Inactive Members (Cold Visits)</a:t>
            </a:r>
          </a:p>
        </p:txBody>
      </p:sp>
      <p:sp>
        <p:nvSpPr>
          <p:cNvPr id="183" name="Be sure to introduce yourself…"/>
          <p:cNvSpPr txBox="1">
            <a:spLocks noGrp="1"/>
          </p:cNvSpPr>
          <p:nvPr>
            <p:ph type="body" idx="4294967295"/>
          </p:nvPr>
        </p:nvSpPr>
        <p:spPr>
          <a:xfrm>
            <a:off x="3320164" y="3767806"/>
            <a:ext cx="19044725" cy="9486100"/>
          </a:xfrm>
          <a:prstGeom prst="rect">
            <a:avLst/>
          </a:prstGeom>
        </p:spPr>
        <p:txBody>
          <a:bodyPr/>
          <a:lstStyle/>
          <a:p>
            <a:pPr marL="457200" indent="-457200" defTabSz="1828754">
              <a:spcBef>
                <a:spcPts val="3300"/>
              </a:spcBef>
              <a:defRPr sz="4950">
                <a:solidFill>
                  <a:schemeClr val="accent4">
                    <a:hueOff val="348544"/>
                    <a:lumOff val="7139"/>
                  </a:schemeClr>
                </a:solidFill>
              </a:defRPr>
            </a:pPr>
            <a:r>
              <a:t>Be sure to introduce yourself</a:t>
            </a:r>
          </a:p>
          <a:p>
            <a:pPr marL="457200" indent="-457200" defTabSz="1828754">
              <a:spcBef>
                <a:spcPts val="3300"/>
              </a:spcBef>
              <a:defRPr sz="4950">
                <a:solidFill>
                  <a:schemeClr val="accent4">
                    <a:hueOff val="348544"/>
                    <a:lumOff val="7139"/>
                  </a:schemeClr>
                </a:solidFill>
              </a:defRPr>
            </a:pPr>
            <a:r>
              <a:t>Connect with them regarding what you see (house, hobbies etc.)</a:t>
            </a:r>
          </a:p>
          <a:p>
            <a:pPr marL="457200" indent="-457200" defTabSz="1828754">
              <a:spcBef>
                <a:spcPts val="3300"/>
              </a:spcBef>
              <a:defRPr sz="4950">
                <a:solidFill>
                  <a:schemeClr val="accent4">
                    <a:hueOff val="348544"/>
                    <a:lumOff val="7139"/>
                  </a:schemeClr>
                </a:solidFill>
              </a:defRPr>
            </a:pPr>
            <a:r>
              <a:t>Say something like, “How long have you been a member of Hendersonville?”</a:t>
            </a:r>
          </a:p>
          <a:p>
            <a:pPr marL="457200" indent="-457200" defTabSz="1828754">
              <a:spcBef>
                <a:spcPts val="3300"/>
              </a:spcBef>
              <a:defRPr sz="4950">
                <a:solidFill>
                  <a:schemeClr val="accent4">
                    <a:hueOff val="348544"/>
                    <a:lumOff val="7139"/>
                  </a:schemeClr>
                </a:solidFill>
              </a:defRPr>
            </a:pPr>
            <a:r>
              <a:t>Listen well</a:t>
            </a:r>
          </a:p>
          <a:p>
            <a:pPr marL="457200" indent="-457200" defTabSz="1828754">
              <a:spcBef>
                <a:spcPts val="3300"/>
              </a:spcBef>
              <a:defRPr sz="4950">
                <a:solidFill>
                  <a:schemeClr val="accent4">
                    <a:hueOff val="348544"/>
                    <a:lumOff val="7139"/>
                  </a:schemeClr>
                </a:solidFill>
              </a:defRPr>
            </a:pPr>
            <a:r>
              <a:t>Be ready to apologize for church, bad behavior of a member, etc.  </a:t>
            </a:r>
          </a:p>
          <a:p>
            <a:pPr marL="457200" indent="-457200" defTabSz="1828754">
              <a:spcBef>
                <a:spcPts val="3300"/>
              </a:spcBef>
              <a:defRPr sz="4950">
                <a:solidFill>
                  <a:schemeClr val="accent4">
                    <a:hueOff val="348544"/>
                    <a:lumOff val="7139"/>
                  </a:schemeClr>
                </a:solidFill>
              </a:defRPr>
            </a:pPr>
            <a:r>
              <a:t>Let them know that they are missed and that they are always welcome</a:t>
            </a:r>
          </a:p>
          <a:p>
            <a:pPr marL="457200" indent="-457200" defTabSz="1828754">
              <a:spcBef>
                <a:spcPts val="3300"/>
              </a:spcBef>
              <a:defRPr sz="4950">
                <a:solidFill>
                  <a:schemeClr val="accent4">
                    <a:hueOff val="348544"/>
                    <a:lumOff val="7139"/>
                  </a:schemeClr>
                </a:solidFill>
              </a:defRPr>
            </a:pPr>
            <a:r>
              <a:t>Offer to have prayer with them. 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ssolve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" grpId="1" build="p" bldLvl="5" animBg="1" advAuto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Anointing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Anointings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Anointings"/>
          <p:cNvSpPr txBox="1">
            <a:spLocks noGrp="1"/>
          </p:cNvSpPr>
          <p:nvPr>
            <p:ph type="title"/>
          </p:nvPr>
        </p:nvSpPr>
        <p:spPr>
          <a:xfrm>
            <a:off x="1206498" y="902240"/>
            <a:ext cx="21971004" cy="4648201"/>
          </a:xfrm>
          <a:prstGeom prst="rect">
            <a:avLst/>
          </a:prstGeom>
        </p:spPr>
        <p:txBody>
          <a:bodyPr/>
          <a:lstStyle/>
          <a:p>
            <a:r>
              <a:t>Anointings</a:t>
            </a:r>
          </a:p>
        </p:txBody>
      </p:sp>
      <p:sp>
        <p:nvSpPr>
          <p:cNvPr id="188" name="In PREPERATION:…"/>
          <p:cNvSpPr txBox="1">
            <a:spLocks noGrp="1"/>
          </p:cNvSpPr>
          <p:nvPr>
            <p:ph type="body" idx="4294967295"/>
          </p:nvPr>
        </p:nvSpPr>
        <p:spPr>
          <a:xfrm>
            <a:off x="3358594" y="4709667"/>
            <a:ext cx="19044725" cy="8256012"/>
          </a:xfrm>
          <a:prstGeom prst="rect">
            <a:avLst/>
          </a:prstGeom>
        </p:spPr>
        <p:txBody>
          <a:bodyPr/>
          <a:lstStyle/>
          <a:p>
            <a:pPr marL="609600" indent="-609600">
              <a:defRPr sz="6600">
                <a:solidFill>
                  <a:schemeClr val="accent4">
                    <a:hueOff val="348544"/>
                    <a:lumOff val="7139"/>
                  </a:schemeClr>
                </a:solidFill>
              </a:defRPr>
            </a:pPr>
            <a:r>
              <a:t>In PREPERATION:</a:t>
            </a:r>
          </a:p>
          <a:p>
            <a:pPr lvl="2">
              <a:defRPr sz="6600">
                <a:solidFill>
                  <a:schemeClr val="accent4">
                    <a:hueOff val="348544"/>
                    <a:lumOff val="7139"/>
                  </a:schemeClr>
                </a:solidFill>
              </a:defRPr>
            </a:pPr>
            <a:r>
              <a:t>Try to have 2 elders and yourself if possible</a:t>
            </a:r>
          </a:p>
          <a:p>
            <a:pPr lvl="2">
              <a:defRPr sz="6600">
                <a:solidFill>
                  <a:schemeClr val="accent4">
                    <a:hueOff val="348544"/>
                    <a:lumOff val="7139"/>
                  </a:schemeClr>
                </a:solidFill>
              </a:defRPr>
            </a:pPr>
            <a:r>
              <a:t>Have some olive oil in a flask or something</a:t>
            </a:r>
          </a:p>
          <a:p>
            <a:pPr lvl="2">
              <a:defRPr sz="6600">
                <a:solidFill>
                  <a:schemeClr val="accent4">
                    <a:hueOff val="348544"/>
                    <a:lumOff val="7139"/>
                  </a:schemeClr>
                </a:solidFill>
              </a:defRPr>
            </a:pPr>
            <a:r>
              <a:t>May also want some Kleenex available</a:t>
            </a:r>
          </a:p>
          <a:p>
            <a:pPr lvl="2">
              <a:defRPr sz="6600">
                <a:solidFill>
                  <a:schemeClr val="accent4">
                    <a:hueOff val="348544"/>
                    <a:lumOff val="7139"/>
                  </a:schemeClr>
                </a:solidFill>
              </a:defRPr>
            </a:pPr>
            <a:r>
              <a:t>Have person prayerfully read Ministry of Healing ch. 16 entitled “Prayer for the Sick”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ssolve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8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8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" grpId="1" build="p" bldLvl="5" animBg="1" advAuto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Anointings"/>
          <p:cNvSpPr txBox="1">
            <a:spLocks noGrp="1"/>
          </p:cNvSpPr>
          <p:nvPr>
            <p:ph type="title"/>
          </p:nvPr>
        </p:nvSpPr>
        <p:spPr>
          <a:xfrm>
            <a:off x="1206498" y="-961628"/>
            <a:ext cx="21971004" cy="4648201"/>
          </a:xfrm>
          <a:prstGeom prst="rect">
            <a:avLst/>
          </a:prstGeom>
        </p:spPr>
        <p:txBody>
          <a:bodyPr/>
          <a:lstStyle/>
          <a:p>
            <a:r>
              <a:t>Anointings</a:t>
            </a:r>
          </a:p>
        </p:txBody>
      </p:sp>
      <p:sp>
        <p:nvSpPr>
          <p:cNvPr id="191" name="CONDUCTING THE ANOINTING…"/>
          <p:cNvSpPr txBox="1">
            <a:spLocks noGrp="1"/>
          </p:cNvSpPr>
          <p:nvPr>
            <p:ph type="body" idx="4294967295"/>
          </p:nvPr>
        </p:nvSpPr>
        <p:spPr>
          <a:xfrm>
            <a:off x="2397838" y="3049933"/>
            <a:ext cx="20741211" cy="9992606"/>
          </a:xfrm>
          <a:prstGeom prst="rect">
            <a:avLst/>
          </a:prstGeom>
        </p:spPr>
        <p:txBody>
          <a:bodyPr/>
          <a:lstStyle/>
          <a:p>
            <a:pPr marL="457200" indent="-457200" defTabSz="1828754">
              <a:spcBef>
                <a:spcPts val="3300"/>
              </a:spcBef>
              <a:defRPr sz="4950">
                <a:solidFill>
                  <a:schemeClr val="accent4">
                    <a:hueOff val="348544"/>
                    <a:lumOff val="7139"/>
                  </a:schemeClr>
                </a:solidFill>
              </a:defRPr>
            </a:pPr>
            <a:r>
              <a:t>CONDUCTING THE ANOINTING</a:t>
            </a:r>
          </a:p>
          <a:p>
            <a:pPr marL="1371600" lvl="2" indent="-457200" defTabSz="1828754">
              <a:spcBef>
                <a:spcPts val="3300"/>
              </a:spcBef>
              <a:defRPr sz="4950">
                <a:solidFill>
                  <a:schemeClr val="accent4">
                    <a:hueOff val="348544"/>
                    <a:lumOff val="7139"/>
                  </a:schemeClr>
                </a:solidFill>
              </a:defRPr>
            </a:pPr>
            <a:r>
              <a:t>Ask why they wish to be anointed so that you know best how to pray.  They can be general or specific.  </a:t>
            </a:r>
          </a:p>
          <a:p>
            <a:pPr marL="1371600" lvl="2" indent="-457200" defTabSz="1828754">
              <a:spcBef>
                <a:spcPts val="3300"/>
              </a:spcBef>
              <a:defRPr sz="4950">
                <a:solidFill>
                  <a:schemeClr val="accent4">
                    <a:hueOff val="348544"/>
                    <a:lumOff val="7139"/>
                  </a:schemeClr>
                </a:solidFill>
              </a:defRPr>
            </a:pPr>
            <a:r>
              <a:t>Read James 5:13-16</a:t>
            </a:r>
          </a:p>
          <a:p>
            <a:pPr marL="1371600" lvl="2" indent="-457200" defTabSz="1828754">
              <a:spcBef>
                <a:spcPts val="3300"/>
              </a:spcBef>
              <a:defRPr sz="4950">
                <a:solidFill>
                  <a:schemeClr val="accent4">
                    <a:hueOff val="348544"/>
                    <a:lumOff val="7139"/>
                  </a:schemeClr>
                </a:solidFill>
              </a:defRPr>
            </a:pPr>
            <a:r>
              <a:t>Explain why we use oil on forehead.</a:t>
            </a:r>
          </a:p>
          <a:p>
            <a:pPr marL="1371600" lvl="2" indent="-457200" defTabSz="1828754">
              <a:spcBef>
                <a:spcPts val="3300"/>
              </a:spcBef>
              <a:defRPr sz="4950">
                <a:solidFill>
                  <a:schemeClr val="accent4">
                    <a:hueOff val="348544"/>
                    <a:lumOff val="7139"/>
                  </a:schemeClr>
                </a:solidFill>
              </a:defRPr>
            </a:pPr>
            <a:r>
              <a:t>Have 2 seasons of prayer </a:t>
            </a:r>
          </a:p>
          <a:p>
            <a:pPr marL="2286000" lvl="4" indent="-457200" defTabSz="1828754">
              <a:spcBef>
                <a:spcPts val="3300"/>
              </a:spcBef>
              <a:defRPr sz="4950">
                <a:solidFill>
                  <a:schemeClr val="accent4">
                    <a:hueOff val="348544"/>
                    <a:lumOff val="7139"/>
                  </a:schemeClr>
                </a:solidFill>
              </a:defRPr>
            </a:pPr>
            <a:r>
              <a:t>Forgiveness of our sins (silent prayer time)</a:t>
            </a:r>
          </a:p>
          <a:p>
            <a:pPr marL="2286000" lvl="4" indent="-457200" defTabSz="1828754">
              <a:spcBef>
                <a:spcPts val="3300"/>
              </a:spcBef>
              <a:defRPr sz="4950">
                <a:solidFill>
                  <a:schemeClr val="accent4">
                    <a:hueOff val="348544"/>
                    <a:lumOff val="7139"/>
                  </a:schemeClr>
                </a:solidFill>
              </a:defRPr>
            </a:pPr>
            <a:r>
              <a:t>Prayer for anointing (lay on hands and use oil)</a:t>
            </a:r>
          </a:p>
          <a:p>
            <a:pPr marL="1371600" lvl="2" indent="-457200" defTabSz="1828754">
              <a:spcBef>
                <a:spcPts val="3300"/>
              </a:spcBef>
              <a:defRPr sz="4950">
                <a:solidFill>
                  <a:schemeClr val="accent4">
                    <a:hueOff val="348544"/>
                    <a:lumOff val="7139"/>
                  </a:schemeClr>
                </a:solidFill>
              </a:defRPr>
            </a:pPr>
            <a:r>
              <a:t>Perhaps sing a song and then respectfully leave (holy time &amp; space)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2" fill="hold"/>
                                        <p:tgtEl>
                                          <p:spTgt spid="1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6" fill="hold"/>
                                        <p:tgtEl>
                                          <p:spTgt spid="1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1" grpId="1" build="p" bldLvl="5" animBg="1" advAuto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ection Titl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How to schedule a visi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How to schedule a visit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How to schedule a visit"/>
          <p:cNvSpPr txBox="1">
            <a:spLocks noGrp="1"/>
          </p:cNvSpPr>
          <p:nvPr>
            <p:ph type="title"/>
          </p:nvPr>
        </p:nvSpPr>
        <p:spPr>
          <a:xfrm>
            <a:off x="1206498" y="1286542"/>
            <a:ext cx="21971004" cy="4648201"/>
          </a:xfrm>
          <a:prstGeom prst="rect">
            <a:avLst/>
          </a:prstGeom>
        </p:spPr>
        <p:txBody>
          <a:bodyPr/>
          <a:lstStyle/>
          <a:p>
            <a:r>
              <a:t>How to schedule a visit</a:t>
            </a:r>
          </a:p>
        </p:txBody>
      </p:sp>
      <p:sp>
        <p:nvSpPr>
          <p:cNvPr id="158" name="Can be prearranged, set a time, etc.  However, they often will never give you a time.…"/>
          <p:cNvSpPr txBox="1">
            <a:spLocks noGrp="1"/>
          </p:cNvSpPr>
          <p:nvPr>
            <p:ph type="body" idx="4294967295"/>
          </p:nvPr>
        </p:nvSpPr>
        <p:spPr>
          <a:xfrm>
            <a:off x="3358594" y="4709667"/>
            <a:ext cx="19044725" cy="8256012"/>
          </a:xfrm>
          <a:prstGeom prst="rect">
            <a:avLst/>
          </a:prstGeom>
        </p:spPr>
        <p:txBody>
          <a:bodyPr/>
          <a:lstStyle/>
          <a:p>
            <a:pPr marL="609600" indent="-609600">
              <a:defRPr sz="6600">
                <a:solidFill>
                  <a:schemeClr val="accent4">
                    <a:hueOff val="348544"/>
                    <a:lumOff val="7139"/>
                  </a:schemeClr>
                </a:solidFill>
              </a:defRPr>
            </a:pPr>
            <a:r>
              <a:t>Can be prearranged, set a time, etc.  However, they often will never give you a time.</a:t>
            </a:r>
          </a:p>
          <a:p>
            <a:pPr marL="609600" indent="-609600">
              <a:defRPr sz="6600">
                <a:solidFill>
                  <a:schemeClr val="accent4">
                    <a:hueOff val="348544"/>
                    <a:lumOff val="7139"/>
                  </a:schemeClr>
                </a:solidFill>
              </a:defRPr>
            </a:pPr>
            <a:r>
              <a:t>Most often I call and say, “I am in your area and I was wondering if I could stop in and say hello.  I promise I won’t stay long.”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ssolve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1" build="p" bldLvl="5" animBg="1" advAuto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Visiting Your Leader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Visiting Your Leaders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Visiting Your Leaders"/>
          <p:cNvSpPr txBox="1">
            <a:spLocks noGrp="1"/>
          </p:cNvSpPr>
          <p:nvPr>
            <p:ph type="title"/>
          </p:nvPr>
        </p:nvSpPr>
        <p:spPr>
          <a:xfrm>
            <a:off x="1206498" y="1132821"/>
            <a:ext cx="21971004" cy="4648201"/>
          </a:xfrm>
          <a:prstGeom prst="rect">
            <a:avLst/>
          </a:prstGeom>
        </p:spPr>
        <p:txBody>
          <a:bodyPr/>
          <a:lstStyle/>
          <a:p>
            <a:r>
              <a:t>Visiting Your Leaders</a:t>
            </a:r>
          </a:p>
        </p:txBody>
      </p:sp>
      <p:sp>
        <p:nvSpPr>
          <p:cNvPr id="163" name="First be interested in them / their family / their home / their hobbies etc.…"/>
          <p:cNvSpPr txBox="1">
            <a:spLocks noGrp="1"/>
          </p:cNvSpPr>
          <p:nvPr>
            <p:ph type="body" idx="4294967295"/>
          </p:nvPr>
        </p:nvSpPr>
        <p:spPr>
          <a:xfrm>
            <a:off x="3358594" y="4709667"/>
            <a:ext cx="19044725" cy="8256012"/>
          </a:xfrm>
          <a:prstGeom prst="rect">
            <a:avLst/>
          </a:prstGeom>
        </p:spPr>
        <p:txBody>
          <a:bodyPr/>
          <a:lstStyle/>
          <a:p>
            <a:pPr marL="1700783" lvl="2" indent="-566927" defTabSz="2267655">
              <a:spcBef>
                <a:spcPts val="4100"/>
              </a:spcBef>
              <a:defRPr sz="6138" i="1">
                <a:solidFill>
                  <a:schemeClr val="accent4">
                    <a:hueOff val="348544"/>
                    <a:lumOff val="7139"/>
                  </a:schemeClr>
                </a:solidFill>
              </a:defRPr>
            </a:pPr>
            <a:r>
              <a:rPr i="0"/>
              <a:t>First be interested in them / their family / their home / their hobbies etc.</a:t>
            </a:r>
          </a:p>
          <a:p>
            <a:pPr marL="1700783" lvl="2" indent="-566927" defTabSz="2267655">
              <a:spcBef>
                <a:spcPts val="4100"/>
              </a:spcBef>
              <a:defRPr sz="6138" i="1">
                <a:solidFill>
                  <a:schemeClr val="accent4">
                    <a:hueOff val="348544"/>
                    <a:lumOff val="7139"/>
                  </a:schemeClr>
                </a:solidFill>
              </a:defRPr>
            </a:pPr>
            <a:r>
              <a:rPr i="0"/>
              <a:t>Learn more about what they do at the church</a:t>
            </a:r>
          </a:p>
          <a:p>
            <a:pPr marL="1700783" lvl="2" indent="-566927" defTabSz="2267655">
              <a:spcBef>
                <a:spcPts val="4100"/>
              </a:spcBef>
              <a:defRPr sz="6138" i="1">
                <a:solidFill>
                  <a:schemeClr val="accent4">
                    <a:hueOff val="348544"/>
                    <a:lumOff val="7139"/>
                  </a:schemeClr>
                </a:solidFill>
              </a:defRPr>
            </a:pPr>
            <a:r>
              <a:rPr i="0"/>
              <a:t>Ask about their vision for the church or their thoughts on current church issues</a:t>
            </a:r>
          </a:p>
          <a:p>
            <a:pPr marL="1700783" lvl="2" indent="-566927" defTabSz="2267655">
              <a:spcBef>
                <a:spcPts val="4100"/>
              </a:spcBef>
              <a:defRPr sz="6138" i="1">
                <a:solidFill>
                  <a:schemeClr val="accent4">
                    <a:hueOff val="348544"/>
                    <a:lumOff val="7139"/>
                  </a:schemeClr>
                </a:solidFill>
              </a:defRPr>
            </a:pPr>
            <a:r>
              <a:rPr i="0"/>
              <a:t>DON’T MAKE ANY PROMISES</a:t>
            </a:r>
          </a:p>
          <a:p>
            <a:pPr marL="1700783" lvl="2" indent="-566927" defTabSz="2267655">
              <a:spcBef>
                <a:spcPts val="4100"/>
              </a:spcBef>
              <a:defRPr sz="6138" i="1">
                <a:solidFill>
                  <a:schemeClr val="accent4">
                    <a:hueOff val="348544"/>
                    <a:lumOff val="7139"/>
                  </a:schemeClr>
                </a:solidFill>
              </a:defRPr>
            </a:pPr>
            <a:r>
              <a:rPr i="0"/>
              <a:t>Offer to have prayer with them before you leave</a:t>
            </a:r>
            <a: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" grpId="1" build="p" bldLvl="5" animBg="1" advAuto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Office Visi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Office Visit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Office Visit"/>
          <p:cNvSpPr txBox="1">
            <a:spLocks noGrp="1"/>
          </p:cNvSpPr>
          <p:nvPr>
            <p:ph type="title"/>
          </p:nvPr>
        </p:nvSpPr>
        <p:spPr>
          <a:xfrm>
            <a:off x="1206498" y="1075176"/>
            <a:ext cx="21971004" cy="4648201"/>
          </a:xfrm>
          <a:prstGeom prst="rect">
            <a:avLst/>
          </a:prstGeom>
        </p:spPr>
        <p:txBody>
          <a:bodyPr/>
          <a:lstStyle/>
          <a:p>
            <a:r>
              <a:t>Office Visit</a:t>
            </a:r>
          </a:p>
        </p:txBody>
      </p:sp>
      <p:sp>
        <p:nvSpPr>
          <p:cNvPr id="168" name="Be respectful of their time (short and quick)…"/>
          <p:cNvSpPr txBox="1">
            <a:spLocks noGrp="1"/>
          </p:cNvSpPr>
          <p:nvPr>
            <p:ph type="body" idx="4294967295"/>
          </p:nvPr>
        </p:nvSpPr>
        <p:spPr>
          <a:xfrm>
            <a:off x="3358594" y="4709667"/>
            <a:ext cx="19044725" cy="8256012"/>
          </a:xfrm>
          <a:prstGeom prst="rect">
            <a:avLst/>
          </a:prstGeom>
        </p:spPr>
        <p:txBody>
          <a:bodyPr/>
          <a:lstStyle/>
          <a:p>
            <a:pPr marL="609600" indent="-609600">
              <a:defRPr sz="6600">
                <a:solidFill>
                  <a:schemeClr val="accent4">
                    <a:hueOff val="348544"/>
                    <a:lumOff val="7139"/>
                  </a:schemeClr>
                </a:solidFill>
              </a:defRPr>
            </a:pPr>
            <a:r>
              <a:t>Be respectful of their time (short and quick) </a:t>
            </a:r>
          </a:p>
          <a:p>
            <a:pPr marL="609600" indent="-609600">
              <a:defRPr sz="6600">
                <a:solidFill>
                  <a:schemeClr val="accent4">
                    <a:hueOff val="348544"/>
                    <a:lumOff val="7139"/>
                  </a:schemeClr>
                </a:solidFill>
              </a:defRPr>
            </a:pPr>
            <a:r>
              <a:t>Be interested in what they do.</a:t>
            </a:r>
          </a:p>
          <a:p>
            <a:pPr marL="609600" indent="-609600">
              <a:defRPr sz="6600">
                <a:solidFill>
                  <a:schemeClr val="accent4">
                    <a:hueOff val="348544"/>
                    <a:lumOff val="7139"/>
                  </a:schemeClr>
                </a:solidFill>
              </a:defRPr>
            </a:pPr>
            <a:r>
              <a:t>Take a tour if they want to give you one.</a:t>
            </a:r>
          </a:p>
          <a:p>
            <a:pPr marL="609600" indent="-609600">
              <a:defRPr sz="6600">
                <a:solidFill>
                  <a:schemeClr val="accent4">
                    <a:hueOff val="348544"/>
                    <a:lumOff val="7139"/>
                  </a:schemeClr>
                </a:solidFill>
              </a:defRPr>
            </a:pPr>
            <a:r>
              <a:t>Ask to have prayer with them </a:t>
            </a:r>
          </a:p>
          <a:p>
            <a:pPr lvl="2">
              <a:defRPr sz="6600" i="1">
                <a:solidFill>
                  <a:schemeClr val="accent4">
                    <a:hueOff val="348544"/>
                    <a:lumOff val="7139"/>
                  </a:schemeClr>
                </a:solidFill>
              </a:defRPr>
            </a:pPr>
            <a:r>
              <a:t>Do you have any requests before I pray?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ssolve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" grpId="1" build="p" bldLvl="5" animBg="1" advAuto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chool Visit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School Visits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Be interested in the students &amp; teacher…"/>
          <p:cNvSpPr txBox="1">
            <a:spLocks noGrp="1"/>
          </p:cNvSpPr>
          <p:nvPr>
            <p:ph type="body" idx="4294967295"/>
          </p:nvPr>
        </p:nvSpPr>
        <p:spPr>
          <a:xfrm>
            <a:off x="3358594" y="4709667"/>
            <a:ext cx="19044725" cy="8256012"/>
          </a:xfrm>
          <a:prstGeom prst="rect">
            <a:avLst/>
          </a:prstGeom>
        </p:spPr>
        <p:txBody>
          <a:bodyPr/>
          <a:lstStyle/>
          <a:p>
            <a:pPr marL="609600" indent="-609600">
              <a:defRPr sz="6600">
                <a:solidFill>
                  <a:schemeClr val="accent4">
                    <a:hueOff val="348544"/>
                    <a:lumOff val="7139"/>
                  </a:schemeClr>
                </a:solidFill>
              </a:defRPr>
            </a:pPr>
            <a:r>
              <a:t>Be interested in the students &amp; teacher</a:t>
            </a:r>
          </a:p>
          <a:p>
            <a:pPr marL="609600" indent="-609600">
              <a:defRPr sz="6600">
                <a:solidFill>
                  <a:schemeClr val="accent4">
                    <a:hueOff val="348544"/>
                    <a:lumOff val="7139"/>
                  </a:schemeClr>
                </a:solidFill>
              </a:defRPr>
            </a:pPr>
            <a:r>
              <a:t>Ask them questions about what they are doing</a:t>
            </a:r>
          </a:p>
          <a:p>
            <a:pPr marL="609600" indent="-609600">
              <a:defRPr sz="6600">
                <a:solidFill>
                  <a:schemeClr val="accent4">
                    <a:hueOff val="348544"/>
                    <a:lumOff val="7139"/>
                  </a:schemeClr>
                </a:solidFill>
              </a:defRPr>
            </a:pPr>
            <a:r>
              <a:t>Bring your lunch to eat with them…or bring them a treat of some kind.  </a:t>
            </a:r>
          </a:p>
          <a:p>
            <a:pPr marL="609600" indent="-609600">
              <a:defRPr sz="6600">
                <a:solidFill>
                  <a:schemeClr val="accent4">
                    <a:hueOff val="348544"/>
                    <a:lumOff val="7139"/>
                  </a:schemeClr>
                </a:solidFill>
              </a:defRPr>
            </a:pPr>
            <a:r>
              <a:t>Offer to give a worship some time</a:t>
            </a:r>
          </a:p>
          <a:p>
            <a:pPr marL="609600" indent="-609600">
              <a:defRPr sz="6600">
                <a:solidFill>
                  <a:schemeClr val="accent4">
                    <a:hueOff val="348544"/>
                    <a:lumOff val="7139"/>
                  </a:schemeClr>
                </a:solidFill>
              </a:defRPr>
            </a:pPr>
            <a:r>
              <a:t>Ask for requests and have prayer with them</a:t>
            </a:r>
          </a:p>
        </p:txBody>
      </p:sp>
      <p:sp>
        <p:nvSpPr>
          <p:cNvPr id="173" name="School Visits"/>
          <p:cNvSpPr txBox="1">
            <a:spLocks noGrp="1"/>
          </p:cNvSpPr>
          <p:nvPr>
            <p:ph type="title"/>
          </p:nvPr>
        </p:nvSpPr>
        <p:spPr>
          <a:xfrm>
            <a:off x="1206498" y="671658"/>
            <a:ext cx="21971004" cy="4648201"/>
          </a:xfrm>
          <a:prstGeom prst="rect">
            <a:avLst/>
          </a:prstGeom>
        </p:spPr>
        <p:txBody>
          <a:bodyPr/>
          <a:lstStyle/>
          <a:p>
            <a:r>
              <a:t>School Visits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dissolve/>
      </p:transition>
    </mc:Choice>
    <mc:Fallback xmlns:a14="http://schemas.microsoft.com/office/drawing/2010/main" xmlns:m="http://schemas.openxmlformats.org/officeDocument/2006/math" xmlns="">
      <p:transition spd="slow">
        <p:fade/>
      </p:transition>
    </mc:Fallback>
  </mc:AlternateContent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1" build="p" bldLvl="5" animBg="1" advAuto="0"/>
    </p:bldLst>
  </p:timing>
</p:sld>
</file>

<file path=ppt/theme/theme1.xml><?xml version="1.0" encoding="utf-8"?>
<a:theme xmlns:a="http://schemas.openxmlformats.org/drawingml/2006/main" name="30_BasicColor">
  <a:themeElements>
    <a:clrScheme name="30_BasicColor">
      <a:dk1>
        <a:srgbClr val="5E5E5E"/>
      </a:dk1>
      <a:lt1>
        <a:srgbClr val="003462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30_BasicColor">
  <a:themeElements>
    <a:clrScheme name="30_BasicColor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492</Words>
  <Application>Microsoft Macintosh PowerPoint</Application>
  <PresentationFormat>Custom</PresentationFormat>
  <Paragraphs>60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Helvetica Neue</vt:lpstr>
      <vt:lpstr>Helvetica Neue Medium</vt:lpstr>
      <vt:lpstr>30_BasicColor</vt:lpstr>
      <vt:lpstr>Pastoral Visit</vt:lpstr>
      <vt:lpstr>How to schedule a visit</vt:lpstr>
      <vt:lpstr>How to schedule a visit</vt:lpstr>
      <vt:lpstr>Visiting Your Leaders</vt:lpstr>
      <vt:lpstr>Visiting Your Leaders</vt:lpstr>
      <vt:lpstr>Office Visit</vt:lpstr>
      <vt:lpstr>Office Visit</vt:lpstr>
      <vt:lpstr>School Visits</vt:lpstr>
      <vt:lpstr>School Visits</vt:lpstr>
      <vt:lpstr>Health Related Visits</vt:lpstr>
      <vt:lpstr>Health Related Visits</vt:lpstr>
      <vt:lpstr>Inactive Members (Cold Visits)</vt:lpstr>
      <vt:lpstr>Inactive Members (Cold Visits)</vt:lpstr>
      <vt:lpstr>Anointings</vt:lpstr>
      <vt:lpstr>Anointings</vt:lpstr>
      <vt:lpstr>Anointings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Pastoral Visit</dc:title>
  <cp:lastModifiedBy>Eld. Darryl Bentley</cp:lastModifiedBy>
  <cp:revision>1</cp:revision>
  <dcterms:modified xsi:type="dcterms:W3CDTF">2023-01-19T18:52:53Z</dcterms:modified>
</cp:coreProperties>
</file>