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4200" r:id="rId2"/>
    <p:sldMasterId id="2147484252" r:id="rId3"/>
  </p:sldMasterIdLst>
  <p:notesMasterIdLst>
    <p:notesMasterId r:id="rId79"/>
  </p:notesMasterIdLst>
  <p:sldIdLst>
    <p:sldId id="2262" r:id="rId4"/>
    <p:sldId id="2263" r:id="rId5"/>
    <p:sldId id="2250" r:id="rId6"/>
    <p:sldId id="2265" r:id="rId7"/>
    <p:sldId id="2264" r:id="rId8"/>
    <p:sldId id="2266" r:id="rId9"/>
    <p:sldId id="2217" r:id="rId10"/>
    <p:sldId id="2280" r:id="rId11"/>
    <p:sldId id="270" r:id="rId12"/>
    <p:sldId id="2218" r:id="rId13"/>
    <p:sldId id="1938" r:id="rId14"/>
    <p:sldId id="2267" r:id="rId15"/>
    <p:sldId id="2019" r:id="rId16"/>
    <p:sldId id="2219" r:id="rId17"/>
    <p:sldId id="346" r:id="rId18"/>
    <p:sldId id="1941" r:id="rId19"/>
    <p:sldId id="2268" r:id="rId20"/>
    <p:sldId id="1939" r:id="rId21"/>
    <p:sldId id="1966" r:id="rId22"/>
    <p:sldId id="2087" r:id="rId23"/>
    <p:sldId id="1940" r:id="rId24"/>
    <p:sldId id="2269" r:id="rId25"/>
    <p:sldId id="260" r:id="rId26"/>
    <p:sldId id="261" r:id="rId27"/>
    <p:sldId id="262" r:id="rId28"/>
    <p:sldId id="263" r:id="rId29"/>
    <p:sldId id="264" r:id="rId30"/>
    <p:sldId id="2270" r:id="rId31"/>
    <p:sldId id="2096" r:id="rId32"/>
    <p:sldId id="2273" r:id="rId33"/>
    <p:sldId id="2272" r:id="rId34"/>
    <p:sldId id="2271" r:id="rId35"/>
    <p:sldId id="2277" r:id="rId36"/>
    <p:sldId id="2287" r:id="rId37"/>
    <p:sldId id="2308" r:id="rId38"/>
    <p:sldId id="2312" r:id="rId39"/>
    <p:sldId id="2098" r:id="rId40"/>
    <p:sldId id="2275" r:id="rId41"/>
    <p:sldId id="2288" r:id="rId42"/>
    <p:sldId id="1935" r:id="rId43"/>
    <p:sldId id="2281" r:id="rId44"/>
    <p:sldId id="2282" r:id="rId45"/>
    <p:sldId id="2283" r:id="rId46"/>
    <p:sldId id="2284" r:id="rId47"/>
    <p:sldId id="2289" r:id="rId48"/>
    <p:sldId id="2285" r:id="rId49"/>
    <p:sldId id="2286" r:id="rId50"/>
    <p:sldId id="2008" r:id="rId51"/>
    <p:sldId id="2009" r:id="rId52"/>
    <p:sldId id="2011" r:id="rId53"/>
    <p:sldId id="2119" r:id="rId54"/>
    <p:sldId id="2279" r:id="rId55"/>
    <p:sldId id="2278" r:id="rId56"/>
    <p:sldId id="2295" r:id="rId57"/>
    <p:sldId id="2296" r:id="rId58"/>
    <p:sldId id="2290" r:id="rId59"/>
    <p:sldId id="2291" r:id="rId60"/>
    <p:sldId id="2292" r:id="rId61"/>
    <p:sldId id="2294" r:id="rId62"/>
    <p:sldId id="2297" r:id="rId63"/>
    <p:sldId id="2068" r:id="rId64"/>
    <p:sldId id="2227" r:id="rId65"/>
    <p:sldId id="2300" r:id="rId66"/>
    <p:sldId id="2305" r:id="rId67"/>
    <p:sldId id="2306" r:id="rId68"/>
    <p:sldId id="2307" r:id="rId69"/>
    <p:sldId id="2310" r:id="rId70"/>
    <p:sldId id="2311" r:id="rId71"/>
    <p:sldId id="2299" r:id="rId72"/>
    <p:sldId id="2298" r:id="rId73"/>
    <p:sldId id="2302" r:id="rId74"/>
    <p:sldId id="2303" r:id="rId75"/>
    <p:sldId id="2301" r:id="rId76"/>
    <p:sldId id="2304" r:id="rId77"/>
    <p:sldId id="2309" r:id="rId78"/>
  </p:sldIdLst>
  <p:sldSz cx="12192000" cy="6858000"/>
  <p:notesSz cx="6858000" cy="9144000"/>
  <p:embeddedFontLst>
    <p:embeddedFont>
      <p:font typeface="Advent Sans Logo" panose="020B0502040504020204" pitchFamily="34" charset="0"/>
      <p:regular r:id="rId80"/>
    </p:embeddedFont>
    <p:embeddedFont>
      <p:font typeface="Garamond" panose="02020404030301010803" pitchFamily="18" charset="0"/>
      <p:regular r:id="rId81"/>
      <p:bold r:id="rId82"/>
      <p:italic r:id="rId83"/>
      <p:boldItalic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031"/>
    <a:srgbClr val="F7AC1E"/>
    <a:srgbClr val="019148"/>
    <a:srgbClr val="6E3D19"/>
    <a:srgbClr val="233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p:restoredTop sz="79520"/>
  </p:normalViewPr>
  <p:slideViewPr>
    <p:cSldViewPr snapToGrid="0">
      <p:cViewPr varScale="1">
        <p:scale>
          <a:sx n="80" d="100"/>
          <a:sy n="80" d="100"/>
        </p:scale>
        <p:origin x="1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1.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EB678-3D60-6143-A8D1-63BA2D1F691A}"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B2D44-D680-0548-A6EF-075519A03F9E}" type="slidenum">
              <a:rPr lang="en-US" smtClean="0"/>
              <a:t>‹#›</a:t>
            </a:fld>
            <a:endParaRPr lang="en-US"/>
          </a:p>
        </p:txBody>
      </p:sp>
    </p:spTree>
    <p:extLst>
      <p:ext uri="{BB962C8B-B14F-4D97-AF65-F5344CB8AC3E}">
        <p14:creationId xmlns:p14="http://schemas.microsoft.com/office/powerpoint/2010/main" val="327430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Befriend = personal, health, sympathy, ministering to needs, etc.</a:t>
            </a:r>
          </a:p>
          <a:p>
            <a:r>
              <a:rPr lang="en-US" dirty="0"/>
              <a:t>Proclaim = literature, invitations, Bible study, public preaching, appeals, etc.</a:t>
            </a:r>
          </a:p>
          <a:p>
            <a:r>
              <a:rPr lang="en-US" dirty="0"/>
              <a:t>Train = nurture, integration, etc.</a:t>
            </a:r>
          </a:p>
        </p:txBody>
      </p:sp>
      <p:sp>
        <p:nvSpPr>
          <p:cNvPr id="4" name="Slide Number Placeholder 3"/>
          <p:cNvSpPr>
            <a:spLocks noGrp="1"/>
          </p:cNvSpPr>
          <p:nvPr>
            <p:ph type="sldNum" sz="quarter" idx="5"/>
          </p:nvPr>
        </p:nvSpPr>
        <p:spPr/>
        <p:txBody>
          <a:bodyPr/>
          <a:lstStyle/>
          <a:p>
            <a:fld id="{99AB2D44-D680-0548-A6EF-075519A03F9E}" type="slidenum">
              <a:rPr lang="en-US" smtClean="0"/>
              <a:t>21</a:t>
            </a:fld>
            <a:endParaRPr lang="en-US"/>
          </a:p>
        </p:txBody>
      </p:sp>
    </p:spTree>
    <p:extLst>
      <p:ext uri="{BB962C8B-B14F-4D97-AF65-F5344CB8AC3E}">
        <p14:creationId xmlns:p14="http://schemas.microsoft.com/office/powerpoint/2010/main" val="417730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Garamond" panose="02020404030301010803" pitchFamily="18" charset="0"/>
                <a:ea typeface="Times New Roman" panose="02020603050405020304" pitchFamily="18" charset="0"/>
              </a:rPr>
              <a:t>Not to mention Zacchaeus, Blind Bartimaeus, the woman caught in adultery, the woman with the flow of blood, etc.</a:t>
            </a:r>
          </a:p>
          <a:p>
            <a:pPr marL="0" marR="0">
              <a:spcBef>
                <a:spcPts val="0"/>
              </a:spcBef>
              <a:spcAft>
                <a:spcPts val="0"/>
              </a:spcAft>
            </a:pPr>
            <a:endParaRPr lang="en-US" sz="1800" b="1" dirty="0">
              <a:effectLst/>
              <a:latin typeface="Garamond" panose="02020404030301010803" pitchFamily="18" charset="0"/>
              <a:ea typeface="Times New Roman" panose="02020603050405020304" pitchFamily="18" charset="0"/>
            </a:endParaRPr>
          </a:p>
          <a:p>
            <a:pPr marL="0" marR="0">
              <a:spcBef>
                <a:spcPts val="0"/>
              </a:spcBef>
              <a:spcAft>
                <a:spcPts val="0"/>
              </a:spcAft>
            </a:pPr>
            <a:r>
              <a:rPr lang="en-US" sz="1800" b="1" dirty="0">
                <a:effectLst/>
                <a:latin typeface="Garamond" panose="02020404030301010803" pitchFamily="18" charset="0"/>
                <a:ea typeface="Times New Roman" panose="02020603050405020304" pitchFamily="18" charset="0"/>
              </a:rPr>
              <a:t>John 3</a:t>
            </a:r>
            <a:r>
              <a:rPr lang="en-US" sz="1800" dirty="0">
                <a:effectLst/>
                <a:latin typeface="Garamond" panose="02020404030301010803" pitchFamily="18" charset="0"/>
                <a:ea typeface="Times New Roman" panose="02020603050405020304" pitchFamily="18" charset="0"/>
              </a:rPr>
              <a:t>: It was to one man, Nicodemus, that Jesus spoke the well-known words, “For God so loved the world.” But it wasn’t just “the world” that Jesus was concerned about. He cared about Nicodemus’ personal situation. He said to him, “Are you the teacher of Israel, and do not know these things?” </a:t>
            </a:r>
            <a:r>
              <a:rPr lang="en-US" sz="1800" b="1" dirty="0">
                <a:effectLst/>
                <a:latin typeface="Garamond" panose="02020404030301010803" pitchFamily="18" charset="0"/>
                <a:ea typeface="Times New Roman" panose="02020603050405020304" pitchFamily="18" charset="0"/>
              </a:rPr>
              <a:t>John 3:10</a:t>
            </a:r>
            <a:r>
              <a:rPr lang="en-US" sz="1800" dirty="0">
                <a:effectLst/>
                <a:latin typeface="Garamond" panose="02020404030301010803" pitchFamily="18" charset="0"/>
                <a:ea typeface="Times New Roman" panose="02020603050405020304" pitchFamily="18" charset="0"/>
              </a:rPr>
              <a:t>. It was the personal interest that Jesus took in Nicodemus that influenced him to eventually become a dedicated disciple.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The same could be said of the woman of Samaria in John chapter 4. In the middle of a discussion about Jews and Samaritans, Jesus made the matter personal: “‘Go, call your husband, and come here.’ The woman answered and said, ‘I have no husband.’ Jesus said to her, ‘You have well said, “I have no husband,” for you have had five husbands, and the one whom you now have is not your husband; in that you spoke truly’” (</a:t>
            </a:r>
            <a:r>
              <a:rPr lang="en-US" sz="1800" b="1" dirty="0">
                <a:effectLst/>
                <a:latin typeface="Garamond" panose="02020404030301010803" pitchFamily="18" charset="0"/>
                <a:ea typeface="Times New Roman" panose="02020603050405020304" pitchFamily="18" charset="0"/>
              </a:rPr>
              <a:t>John 4:16-18</a:t>
            </a:r>
            <a:r>
              <a:rPr lang="en-US" sz="1800" dirty="0">
                <a:effectLst/>
                <a:latin typeface="Garamond" panose="02020404030301010803" pitchFamily="18" charset="0"/>
                <a:ea typeface="Times New Roman" panose="02020603050405020304" pitchFamily="18" charset="0"/>
              </a:rPr>
              <a:t>). When the woman left to tell her townspeople about the encounter, it wasn’t Jesus’ teachings about Jews and Samaritans that she passed along. Instead, she said, “Come see a Man who told me all things that I ever did” (</a:t>
            </a:r>
            <a:r>
              <a:rPr lang="en-US" sz="1800" b="1" dirty="0">
                <a:effectLst/>
                <a:latin typeface="Garamond" panose="02020404030301010803" pitchFamily="18" charset="0"/>
                <a:ea typeface="Times New Roman" panose="02020603050405020304" pitchFamily="18" charset="0"/>
              </a:rPr>
              <a:t>John 4:28</a:t>
            </a:r>
            <a:r>
              <a:rPr lang="en-US" sz="1800" dirty="0">
                <a:effectLst/>
                <a:latin typeface="Garamond" panose="02020404030301010803" pitchFamily="18" charset="0"/>
                <a:ea typeface="Times New Roman" panose="02020603050405020304" pitchFamily="18" charset="0"/>
              </a:rPr>
              <a:t>). It was the way He addressed her personal situation that reached her heart.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Garamond" panose="02020404030301010803" pitchFamily="18" charset="0"/>
                <a:ea typeface="Times New Roman" panose="02020603050405020304" pitchFamily="18" charset="0"/>
              </a:rPr>
              <a:t>John 1:43-49</a:t>
            </a:r>
            <a:r>
              <a:rPr lang="en-US" sz="1800" dirty="0">
                <a:effectLst/>
                <a:latin typeface="Garamond" panose="02020404030301010803" pitchFamily="18" charset="0"/>
                <a:ea typeface="Times New Roman" panose="02020603050405020304" pitchFamily="18" charset="0"/>
              </a:rPr>
              <a:t>… Nathanael was the one who, when hearing about Jesus, </a:t>
            </a:r>
            <a:r>
              <a:rPr lang="en-US" sz="1800" b="1" dirty="0">
                <a:effectLst/>
                <a:latin typeface="Garamond" panose="02020404030301010803" pitchFamily="18" charset="0"/>
                <a:ea typeface="Times New Roman" panose="02020603050405020304" pitchFamily="18" charset="0"/>
              </a:rPr>
              <a:t>questioned whether anything good could come out of Nazareth</a:t>
            </a:r>
            <a:r>
              <a:rPr lang="en-US" sz="1800" dirty="0">
                <a:effectLst/>
                <a:latin typeface="Garamond" panose="02020404030301010803" pitchFamily="18" charset="0"/>
                <a:ea typeface="Times New Roman" panose="02020603050405020304" pitchFamily="18" charset="0"/>
              </a:rPr>
              <a:t>. But when Jesus called him a “true Israelite,” it got his attention. “How do you know </a:t>
            </a:r>
            <a:r>
              <a:rPr lang="en-US" sz="1800" b="1" dirty="0">
                <a:effectLst/>
                <a:latin typeface="Garamond" panose="02020404030301010803" pitchFamily="18" charset="0"/>
                <a:ea typeface="Times New Roman" panose="02020603050405020304" pitchFamily="18" charset="0"/>
              </a:rPr>
              <a:t>me</a:t>
            </a:r>
            <a:r>
              <a:rPr lang="en-US" sz="1800" dirty="0">
                <a:effectLst/>
                <a:latin typeface="Garamond" panose="02020404030301010803" pitchFamily="18" charset="0"/>
                <a:ea typeface="Times New Roman" panose="02020603050405020304" pitchFamily="18" charset="0"/>
              </a:rPr>
              <a:t>?” was Nathanael’s response. The Bible says, “Jesus answered and said to him, ‘Before Philip called you, when you were under the fig tree, I saw you’” (John 1:48). And that’s all it took to convince Nathanael. He shouted out, “Rabbi, You are the Son of God! You are the King of Israel!” (John 1:49). It wasn’t just the supernatural knowledge of Jesus that won this disciple’s heart—it was the personal nature of that knowledge. It was the fact that Jesus cared enough to know details about Nathanael’s life and to take a personal interest in him.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Then there was Thomas, the doubting disciple. Even the eyewitness testimony of trusted friends wasn’t enough for Thomas to believe that Jesus had risen from the dead. But all that changed when Jesus appeared to the disciples and addressed his doubt personally: “He said to Thomas, ‘Reach your finger here, and look at My hands; and reach your hand here, and put it into My side.’” The fact that the risen Lord of all the earth would take a personal interest in him was more than enough to change his doubt to confident belief. The Bible says: “And Thomas answered and said to Him, ‘My Lord and my God!’” (</a:t>
            </a:r>
            <a:r>
              <a:rPr lang="en-US" sz="1800" b="1" dirty="0">
                <a:effectLst/>
                <a:latin typeface="Garamond" panose="02020404030301010803" pitchFamily="18" charset="0"/>
                <a:ea typeface="Times New Roman" panose="02020603050405020304" pitchFamily="18" charset="0"/>
              </a:rPr>
              <a:t>John 20:27, 28</a:t>
            </a:r>
            <a:r>
              <a:rPr lang="en-US" sz="1800" dirty="0">
                <a:effectLst/>
                <a:latin typeface="Garamond" panose="02020404030301010803"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Saul of Tarsus was a persecutor of Christians before becoming the great apostle Paul. He refused to consider that the lowly Nazarene might be the long-expected Messiah. That is, until he had an encounter with Jesus. The glorified Christ introduced Himself to Paul as one who knew him personally: “I am Jesus, whom you are persecuting. It is hard for you to kick against the goads” (</a:t>
            </a:r>
            <a:r>
              <a:rPr lang="en-US" sz="1800" b="1" dirty="0">
                <a:effectLst/>
                <a:latin typeface="Garamond" panose="02020404030301010803" pitchFamily="18" charset="0"/>
                <a:ea typeface="Times New Roman" panose="02020603050405020304" pitchFamily="18" charset="0"/>
              </a:rPr>
              <a:t>Acts 9:5</a:t>
            </a:r>
            <a:r>
              <a:rPr lang="en-US" sz="1800" dirty="0">
                <a:effectLst/>
                <a:latin typeface="Garamond" panose="02020404030301010803" pitchFamily="18" charset="0"/>
                <a:ea typeface="Times New Roman" panose="02020603050405020304" pitchFamily="18" charset="0"/>
              </a:rPr>
              <a:t>). Paul knew in that moment that Jesus had been reading his heart. He </a:t>
            </a:r>
            <a:r>
              <a:rPr lang="en-US" sz="1800" i="1" dirty="0">
                <a:effectLst/>
                <a:latin typeface="Garamond" panose="02020404030301010803" pitchFamily="18" charset="0"/>
                <a:ea typeface="Times New Roman" panose="02020603050405020304" pitchFamily="18" charset="0"/>
              </a:rPr>
              <a:t>had</a:t>
            </a:r>
            <a:r>
              <a:rPr lang="en-US" sz="1800" dirty="0">
                <a:effectLst/>
                <a:latin typeface="Garamond" panose="02020404030301010803" pitchFamily="18" charset="0"/>
                <a:ea typeface="Times New Roman" panose="02020603050405020304" pitchFamily="18" charset="0"/>
              </a:rPr>
              <a:t> been kicking against, or resisting, the conviction of the Spirit. Paul was compelled to yield to the wondrous love of Christ, “who loved </a:t>
            </a:r>
            <a:r>
              <a:rPr lang="en-US" sz="1800" i="1" dirty="0">
                <a:effectLst/>
                <a:latin typeface="Garamond" panose="02020404030301010803" pitchFamily="18" charset="0"/>
                <a:ea typeface="Times New Roman" panose="02020603050405020304" pitchFamily="18" charset="0"/>
              </a:rPr>
              <a:t>me</a:t>
            </a:r>
            <a:r>
              <a:rPr lang="en-US" sz="1800" dirty="0">
                <a:effectLst/>
                <a:latin typeface="Garamond" panose="02020404030301010803" pitchFamily="18" charset="0"/>
                <a:ea typeface="Times New Roman" panose="02020603050405020304" pitchFamily="18" charset="0"/>
              </a:rPr>
              <a:t> and gave Himself for </a:t>
            </a:r>
            <a:r>
              <a:rPr lang="en-US" sz="1800" i="1" dirty="0">
                <a:effectLst/>
                <a:latin typeface="Garamond" panose="02020404030301010803" pitchFamily="18" charset="0"/>
                <a:ea typeface="Times New Roman" panose="02020603050405020304" pitchFamily="18" charset="0"/>
              </a:rPr>
              <a:t>me</a:t>
            </a:r>
            <a:r>
              <a:rPr lang="en-US" sz="1800" dirty="0">
                <a:effectLst/>
                <a:latin typeface="Garamond" panose="02020404030301010803" pitchFamily="18" charset="0"/>
                <a:ea typeface="Times New Roman" panose="02020603050405020304" pitchFamily="18" charset="0"/>
              </a:rPr>
              <a:t>” (</a:t>
            </a:r>
            <a:r>
              <a:rPr lang="en-US" sz="1800" b="1" dirty="0">
                <a:effectLst/>
                <a:latin typeface="Garamond" panose="02020404030301010803" pitchFamily="18" charset="0"/>
                <a:ea typeface="Times New Roman" panose="02020603050405020304" pitchFamily="18" charset="0"/>
              </a:rPr>
              <a:t>Galatians 2:20</a:t>
            </a: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aramond" panose="02020404030301010803" pitchFamily="18" charset="0"/>
                <a:ea typeface="Times New Roman" panose="02020603050405020304" pitchFamily="18" charset="0"/>
              </a:rPr>
              <a:t>Peter had made His allegiance to Jesus known publicly. But for all his self-confidence, he was not very self-aware. Like so many of us, Peter had to learn the hard way. Once, twice, three times he denied His Lord. And then the fateful moment came. Immediately after the third and final denial, “the Lord turned and looked at Peter” (</a:t>
            </a:r>
            <a:r>
              <a:rPr lang="en-US" sz="1800" b="1" dirty="0">
                <a:effectLst/>
                <a:latin typeface="Garamond" panose="02020404030301010803" pitchFamily="18" charset="0"/>
                <a:ea typeface="Times New Roman" panose="02020603050405020304" pitchFamily="18" charset="0"/>
              </a:rPr>
              <a:t>Luke 22:61</a:t>
            </a:r>
            <a:r>
              <a:rPr lang="en-US" sz="1800" dirty="0">
                <a:effectLst/>
                <a:latin typeface="Garamond" panose="02020404030301010803" pitchFamily="18" charset="0"/>
                <a:ea typeface="Times New Roman" panose="02020603050405020304" pitchFamily="18" charset="0"/>
              </a:rPr>
              <a:t>). Peter must have thought, how could it be that Jesus was thinking of me while He Himself was suffering? The Desire of Ages gives an incredible description of that moment: “While the degrading oaths were fresh upon Peter's lips, and the shrill crowing of the cock was still ringing in his ears, the </a:t>
            </a:r>
            <a:r>
              <a:rPr lang="en-US" sz="1800" dirty="0" err="1">
                <a:effectLst/>
                <a:latin typeface="Garamond" panose="02020404030301010803" pitchFamily="18" charset="0"/>
                <a:ea typeface="Times New Roman" panose="02020603050405020304" pitchFamily="18" charset="0"/>
              </a:rPr>
              <a:t>Saviour</a:t>
            </a:r>
            <a:r>
              <a:rPr lang="en-US" sz="1800" dirty="0">
                <a:effectLst/>
                <a:latin typeface="Garamond" panose="02020404030301010803" pitchFamily="18" charset="0"/>
                <a:ea typeface="Times New Roman" panose="02020603050405020304" pitchFamily="18" charset="0"/>
              </a:rPr>
              <a:t> turned from the frowning judges, and looked full upon His poor disciple. At the same time Peter’s eyes were drawn to his Master. In that gentle countenance he read deep pity and sorrow, but there was no anger there. DA 712.4 The sight of that pale, suffering face, those quivering lips, that look of compassion and forgiveness, pierced his heart like an arrow. Conscience was aroused.” It was the personal love and attention of Jesus, even after Peter’s failure, that drove the apostle to his knees and led him to a fuller conversion.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AB2D44-D680-0548-A6EF-075519A03F9E}" type="slidenum">
              <a:rPr lang="en-US" smtClean="0"/>
              <a:t>35</a:t>
            </a:fld>
            <a:endParaRPr lang="en-US"/>
          </a:p>
        </p:txBody>
      </p:sp>
    </p:spTree>
    <p:extLst>
      <p:ext uri="{BB962C8B-B14F-4D97-AF65-F5344CB8AC3E}">
        <p14:creationId xmlns:p14="http://schemas.microsoft.com/office/powerpoint/2010/main" val="338563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8F50-E52D-2277-9E7A-E395B5B20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6E0B-EF93-9BDC-8AFD-3D48FD5AE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9B926-F36E-098C-C172-591DB0975C4A}"/>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65214882-7AF5-079D-C339-CCA53D149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81D88-9796-AE87-AA68-172368AE65E6}"/>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316331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401D-A98F-1BC1-D2DB-42B5DF4BF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0400E-FFE9-AD4F-C307-7954A34FF2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3EA53-7E10-0751-0A3F-1ECD6F870865}"/>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1D654C4D-A186-5DFF-9C31-B45FDD617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98941-487C-0D99-FCE0-7FAC04DD40A0}"/>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72607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FF615B-D4D7-41B6-9E95-E4EF62B54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42DC9-33BD-4CC0-8FF8-B0135C7FD5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745C8-D549-C824-FCE4-AAC3AF667786}"/>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77F72395-11BD-CD7E-4E7F-36B5BB77F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B6443-F8B8-376B-5250-306B08482D5E}"/>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422516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2303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370340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35011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0" y="635000"/>
            <a:ext cx="4889500" cy="2941137"/>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21706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358893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772285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0" y="539750"/>
            <a:ext cx="4889500" cy="717550"/>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405627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48340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CDFB-5C2D-6AE6-2F2A-28F94BFD8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CAB8E-A172-F0C3-32BF-A97BE259E1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7A845-DCEA-C177-DDE0-79CECA771B0E}"/>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451F925C-3C34-EE9C-4654-E4AA2EFA8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32A9A-906F-071B-4450-16302DBCBC0B}"/>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102227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0"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55064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0" y="539750"/>
            <a:ext cx="10985500" cy="717550"/>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931567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80520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18234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460785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872044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7518178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634190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132972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0" y="635000"/>
            <a:ext cx="4889500" cy="2941137"/>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5695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8279-A611-459C-C401-E48550D23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F444-2313-88EC-24AA-AF5BF780D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652EA-1344-B146-9FFC-B189DA2A8957}"/>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262B2B58-3DF0-E7DB-EBAB-088EE2E7E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D0DEF-B17B-9C73-BEBF-11EA7564BFC3}"/>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1343106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801489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855664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0" y="539750"/>
            <a:ext cx="4889500" cy="717550"/>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991878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76444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0"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035089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0" y="539750"/>
            <a:ext cx="10985500" cy="717550"/>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754607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125743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406231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967763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55249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8056-6E3D-B411-4A95-74282D1E1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7555C-91FD-DA98-4646-8415C6A9B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A67C6-A9EC-D422-E5C5-82BCBC562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37189-9158-E987-66F6-6650EE3F5404}"/>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6" name="Footer Placeholder 5">
            <a:extLst>
              <a:ext uri="{FF2B5EF4-FFF2-40B4-BE49-F238E27FC236}">
                <a16:creationId xmlns:a16="http://schemas.microsoft.com/office/drawing/2014/main" id="{638CB870-A331-41B5-9AD7-2FDC86203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43026-86EE-8F0B-378F-66261F2EEB01}"/>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874771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67082088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8780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B886-2E46-3DEC-8C30-2B092F7BB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18EA6F-9E10-7E29-7CF0-329FFDC47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4DC71-35EE-4D9A-8F31-0340E9E8A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FD074D-1095-AA0E-BC11-BBE6218FD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C9310-6CCC-5FE1-3889-74F9FC567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AF719-9F24-0D05-DD22-8729DB3AC6A7}"/>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8" name="Footer Placeholder 7">
            <a:extLst>
              <a:ext uri="{FF2B5EF4-FFF2-40B4-BE49-F238E27FC236}">
                <a16:creationId xmlns:a16="http://schemas.microsoft.com/office/drawing/2014/main" id="{52DA2B3C-028D-75B5-F7AE-F5ADEFCCB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F979F8-CF37-0B3F-04F0-0F6BAAD0F1A0}"/>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36735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CCE1-C443-2697-3587-D0413E94B2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BEBC20-71F4-64BC-469A-DC808FE867B9}"/>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4" name="Footer Placeholder 3">
            <a:extLst>
              <a:ext uri="{FF2B5EF4-FFF2-40B4-BE49-F238E27FC236}">
                <a16:creationId xmlns:a16="http://schemas.microsoft.com/office/drawing/2014/main" id="{DA18F80B-9DD4-213B-4736-9CC3AB5363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5ECFA-E3E3-2B14-11AB-C3D0ADB9FCFF}"/>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422890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148DE-8207-7C9A-FA66-DFF28A7F43DF}"/>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3" name="Footer Placeholder 2">
            <a:extLst>
              <a:ext uri="{FF2B5EF4-FFF2-40B4-BE49-F238E27FC236}">
                <a16:creationId xmlns:a16="http://schemas.microsoft.com/office/drawing/2014/main" id="{5044434C-6A9F-A353-4B66-51A6CAFB5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AA3231-3E5C-7AE4-9469-AF9361C454B3}"/>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370669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15AE-B85D-8016-AF0A-A81E2B37A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D7F58-69F5-4A3E-D229-4AA510171E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E4B370-C9BD-4E4C-EFF7-FE59826EC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D13F7-89A9-EDCD-5833-FABD38032583}"/>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6" name="Footer Placeholder 5">
            <a:extLst>
              <a:ext uri="{FF2B5EF4-FFF2-40B4-BE49-F238E27FC236}">
                <a16:creationId xmlns:a16="http://schemas.microsoft.com/office/drawing/2014/main" id="{6080C974-FA11-45DC-4E71-8953B382F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56B6C-390E-893C-8E27-1FFADABB3E9D}"/>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371529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0E0E-B9E2-4C18-D6FE-6800242A3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8B4468-4789-07C3-A242-90C44A1B4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F53297-C256-8A84-8971-C3F15ED4A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E59EC-3619-C990-BB54-02B5609B7400}"/>
              </a:ext>
            </a:extLst>
          </p:cNvPr>
          <p:cNvSpPr>
            <a:spLocks noGrp="1"/>
          </p:cNvSpPr>
          <p:nvPr>
            <p:ph type="dt" sz="half" idx="10"/>
          </p:nvPr>
        </p:nvSpPr>
        <p:spPr/>
        <p:txBody>
          <a:bodyPr/>
          <a:lstStyle/>
          <a:p>
            <a:fld id="{8C4EA971-4F73-9945-954F-8319149CD4E3}" type="datetimeFigureOut">
              <a:rPr lang="en-US" smtClean="0"/>
              <a:t>1/29/24</a:t>
            </a:fld>
            <a:endParaRPr lang="en-US"/>
          </a:p>
        </p:txBody>
      </p:sp>
      <p:sp>
        <p:nvSpPr>
          <p:cNvPr id="6" name="Footer Placeholder 5">
            <a:extLst>
              <a:ext uri="{FF2B5EF4-FFF2-40B4-BE49-F238E27FC236}">
                <a16:creationId xmlns:a16="http://schemas.microsoft.com/office/drawing/2014/main" id="{3C957B45-CC8E-F27D-7FD1-47DF6E537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4D8BD-12D1-586F-F896-9D487D8B1C5C}"/>
              </a:ext>
            </a:extLst>
          </p:cNvPr>
          <p:cNvSpPr>
            <a:spLocks noGrp="1"/>
          </p:cNvSpPr>
          <p:nvPr>
            <p:ph type="sldNum" sz="quarter" idx="12"/>
          </p:nvPr>
        </p:nvSpPr>
        <p:spPr/>
        <p:txBody>
          <a:bodyPr/>
          <a:lstStyle/>
          <a:p>
            <a:fld id="{CB2078AD-6EBD-BC47-8CC1-1B9533163B3D}" type="slidenum">
              <a:rPr lang="en-US" smtClean="0"/>
              <a:t>‹#›</a:t>
            </a:fld>
            <a:endParaRPr lang="en-US"/>
          </a:p>
        </p:txBody>
      </p:sp>
    </p:spTree>
    <p:extLst>
      <p:ext uri="{BB962C8B-B14F-4D97-AF65-F5344CB8AC3E}">
        <p14:creationId xmlns:p14="http://schemas.microsoft.com/office/powerpoint/2010/main" val="24242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F3BCE-5F92-1238-DE76-770F55830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6C0B0B-1CE4-9D94-AEE6-B16C8FB6F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D0A93-244B-0F04-1DDA-269F29E3F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A971-4F73-9945-954F-8319149CD4E3}" type="datetimeFigureOut">
              <a:rPr lang="en-US" smtClean="0"/>
              <a:t>1/29/24</a:t>
            </a:fld>
            <a:endParaRPr lang="en-US"/>
          </a:p>
        </p:txBody>
      </p:sp>
      <p:sp>
        <p:nvSpPr>
          <p:cNvPr id="5" name="Footer Placeholder 4">
            <a:extLst>
              <a:ext uri="{FF2B5EF4-FFF2-40B4-BE49-F238E27FC236}">
                <a16:creationId xmlns:a16="http://schemas.microsoft.com/office/drawing/2014/main" id="{C0085440-80BE-1E3D-6A67-D0E8946BD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944BE3-7504-4305-B15A-7B9FCA062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078AD-6EBD-BC47-8CC1-1B9533163B3D}" type="slidenum">
              <a:rPr lang="en-US" smtClean="0"/>
              <a:t>‹#›</a:t>
            </a:fld>
            <a:endParaRPr lang="en-US"/>
          </a:p>
        </p:txBody>
      </p:sp>
    </p:spTree>
    <p:extLst>
      <p:ext uri="{BB962C8B-B14F-4D97-AF65-F5344CB8AC3E}">
        <p14:creationId xmlns:p14="http://schemas.microsoft.com/office/powerpoint/2010/main" val="330946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2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8082813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12211046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4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4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4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6EA54B-870C-A080-E43B-C33D7CA81D2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1C0C959-54B4-ED99-ED9F-CB0FF6CCE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298DB71-83D1-32DB-54A3-B7910D59E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EF46B5C-53F6-8548-ECA4-0EA38CD9BD3E}"/>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153415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651F598-C1DB-BAC2-72A5-C86A8EB9DC68}"/>
              </a:ext>
            </a:extLst>
          </p:cNvPr>
          <p:cNvPicPr>
            <a:picLocks noChangeAspect="1"/>
          </p:cNvPicPr>
          <p:nvPr/>
        </p:nvPicPr>
        <p:blipFill>
          <a:blip r:embed="rId2"/>
          <a:srcRect/>
          <a:stretch/>
        </p:blipFill>
        <p:spPr>
          <a:xfrm>
            <a:off x="3928079" y="2509061"/>
            <a:ext cx="4335837" cy="3379680"/>
          </a:xfrm>
          <a:prstGeom prst="rect">
            <a:avLst/>
          </a:prstGeom>
        </p:spPr>
      </p:pic>
      <p:sp>
        <p:nvSpPr>
          <p:cNvPr id="3" name="TextBox 2">
            <a:extLst>
              <a:ext uri="{FF2B5EF4-FFF2-40B4-BE49-F238E27FC236}">
                <a16:creationId xmlns:a16="http://schemas.microsoft.com/office/drawing/2014/main" id="{49004FD3-925E-7B4D-5F04-213F11F4A689}"/>
              </a:ext>
            </a:extLst>
          </p:cNvPr>
          <p:cNvSpPr txBox="1"/>
          <p:nvPr/>
        </p:nvSpPr>
        <p:spPr>
          <a:xfrm>
            <a:off x="1040491" y="1438636"/>
            <a:ext cx="101110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Why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296462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414483"/>
            <a:ext cx="998582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 alone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will give true success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reaching the people. The </a:t>
            </a:r>
            <a:r>
              <a:rPr kumimoji="0" lang="en-US" sz="3600" i="0" u="none" strike="noStrike" kern="1200" cap="none" spc="0" normalizeH="0" baseline="0" noProof="0" dirty="0" err="1">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Saviour</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 mingled with men as one who desired their good. He showed His sympathy for them, ministered to their needs, and won their confidence. Then He bade them, ‘Follow Me.’”</a:t>
            </a:r>
          </a:p>
        </p:txBody>
      </p:sp>
      <p:sp>
        <p:nvSpPr>
          <p:cNvPr id="4" name="TextBox 3">
            <a:extLst>
              <a:ext uri="{FF2B5EF4-FFF2-40B4-BE49-F238E27FC236}">
                <a16:creationId xmlns:a16="http://schemas.microsoft.com/office/drawing/2014/main" id="{53D3D32F-FC62-C4EA-095F-E4433E27274F}"/>
              </a:ext>
            </a:extLst>
          </p:cNvPr>
          <p:cNvSpPr txBox="1"/>
          <p:nvPr/>
        </p:nvSpPr>
        <p:spPr>
          <a:xfrm>
            <a:off x="3225984" y="5151129"/>
            <a:ext cx="57400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Ministry of Healing,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143</a:t>
            </a:r>
          </a:p>
        </p:txBody>
      </p:sp>
    </p:spTree>
    <p:extLst>
      <p:ext uri="{BB962C8B-B14F-4D97-AF65-F5344CB8AC3E}">
        <p14:creationId xmlns:p14="http://schemas.microsoft.com/office/powerpoint/2010/main" val="31846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749D3A-9927-9F62-4700-D85C18F447E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DE9A52-8C64-551D-CC77-2C67F94C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6DE0E90-A856-41A1-EACD-022080BCB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21E45E-7BBB-2BB5-20FB-6B6FD1D168B2}"/>
              </a:ext>
            </a:extLst>
          </p:cNvPr>
          <p:cNvSpPr txBox="1"/>
          <p:nvPr/>
        </p:nvSpPr>
        <p:spPr>
          <a:xfrm>
            <a:off x="1040492" y="3013501"/>
            <a:ext cx="101110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What is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286831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021711" y="4177631"/>
            <a:ext cx="21485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10:38</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FE87E689-0B2F-12F0-E9E0-C0776DC4A40C}"/>
              </a:ext>
            </a:extLst>
          </p:cNvPr>
          <p:cNvSpPr txBox="1"/>
          <p:nvPr/>
        </p:nvSpPr>
        <p:spPr>
          <a:xfrm>
            <a:off x="650875" y="3126353"/>
            <a:ext cx="1089025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“Jesus . . . w</a:t>
            </a:r>
            <a:r>
              <a:rPr kumimoji="0" lang="en-US" sz="3600" b="0" i="0" u="none" strike="noStrike" kern="0" cap="none" spc="0" normalizeH="0" baseline="0" noProof="0" dirty="0" err="1">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ent</a:t>
            </a:r>
            <a:r>
              <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 about </a:t>
            </a:r>
            <a:r>
              <a:rPr kumimoji="0" lang="en-US" sz="3600" b="1" i="0" u="none" strike="noStrike" kern="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doing good</a:t>
            </a:r>
            <a:r>
              <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p>
        </p:txBody>
      </p:sp>
    </p:spTree>
    <p:extLst>
      <p:ext uri="{BB962C8B-B14F-4D97-AF65-F5344CB8AC3E}">
        <p14:creationId xmlns:p14="http://schemas.microsoft.com/office/powerpoint/2010/main" val="164919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414483"/>
            <a:ext cx="998582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 alone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will give true success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reaching the people. The </a:t>
            </a:r>
            <a:r>
              <a:rPr kumimoji="0" lang="en-US" sz="3600" i="0" u="none" strike="noStrike" kern="1200" cap="none" spc="0" normalizeH="0" baseline="0" noProof="0" dirty="0" err="1">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Saviour</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 mingled with men as one who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desired their good</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 He showed His sympathy for them, ministered to their needs, and won their confidence. Then He bade them,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Follow Me</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53D3D32F-FC62-C4EA-095F-E4433E27274F}"/>
              </a:ext>
            </a:extLst>
          </p:cNvPr>
          <p:cNvSpPr txBox="1"/>
          <p:nvPr/>
        </p:nvSpPr>
        <p:spPr>
          <a:xfrm>
            <a:off x="3225984" y="5151129"/>
            <a:ext cx="57400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Ministry of Healing,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143</a:t>
            </a:r>
          </a:p>
        </p:txBody>
      </p:sp>
    </p:spTree>
    <p:extLst>
      <p:ext uri="{BB962C8B-B14F-4D97-AF65-F5344CB8AC3E}">
        <p14:creationId xmlns:p14="http://schemas.microsoft.com/office/powerpoint/2010/main" val="50886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a:t>
            </a:r>
          </a:p>
        </p:txBody>
      </p:sp>
      <p:sp>
        <p:nvSpPr>
          <p:cNvPr id="3" name="TextBox 2">
            <a:extLst>
              <a:ext uri="{FF2B5EF4-FFF2-40B4-BE49-F238E27FC236}">
                <a16:creationId xmlns:a16="http://schemas.microsoft.com/office/drawing/2014/main" id="{5DB5F85E-E3C7-C977-7DDF-A114BCC48686}"/>
              </a:ext>
            </a:extLst>
          </p:cNvPr>
          <p:cNvSpPr txBox="1"/>
          <p:nvPr/>
        </p:nvSpPr>
        <p:spPr>
          <a:xfrm>
            <a:off x="685800" y="2808228"/>
            <a:ext cx="10890250"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1:</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Befriend</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1332052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039585" y="1842185"/>
            <a:ext cx="101110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“From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of labor we may learn many valuable lessons. He did not follow merely one method; in various ways He sought to gain the attention of the multitude; and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then He proclaimed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to them the truths of the gospel.” </a:t>
            </a:r>
          </a:p>
        </p:txBody>
      </p:sp>
      <p:sp>
        <p:nvSpPr>
          <p:cNvPr id="4" name="TextBox 3">
            <a:extLst>
              <a:ext uri="{FF2B5EF4-FFF2-40B4-BE49-F238E27FC236}">
                <a16:creationId xmlns:a16="http://schemas.microsoft.com/office/drawing/2014/main" id="{53D3D32F-FC62-C4EA-095F-E4433E27274F}"/>
              </a:ext>
            </a:extLst>
          </p:cNvPr>
          <p:cNvSpPr txBox="1"/>
          <p:nvPr/>
        </p:nvSpPr>
        <p:spPr>
          <a:xfrm>
            <a:off x="4278784" y="5184567"/>
            <a:ext cx="36326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Evangelism,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123</a:t>
            </a:r>
          </a:p>
        </p:txBody>
      </p:sp>
    </p:spTree>
    <p:extLst>
      <p:ext uri="{BB962C8B-B14F-4D97-AF65-F5344CB8AC3E}">
        <p14:creationId xmlns:p14="http://schemas.microsoft.com/office/powerpoint/2010/main" val="368129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B73D8B-4A62-E6F0-3697-684E5255372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0A50A05-BEE9-E56D-8D11-4EE5F0BBD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C5B1DD7-1AD3-1305-BC46-3751CFD5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A2BF079-41FB-1BC6-DD55-98BE2451D41E}"/>
              </a:ext>
            </a:extLst>
          </p:cNvPr>
          <p:cNvSpPr txBox="1"/>
          <p:nvPr/>
        </p:nvSpPr>
        <p:spPr>
          <a:xfrm>
            <a:off x="803549" y="1443841"/>
            <a:ext cx="10584901"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in all the world”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24:14).</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make disciples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of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28:19).</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to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(Mk 13:10).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the gospel . . . to every creature”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(Mk 16:15).</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“repentance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all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(Lk 24:47).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witnesses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the end of the earth”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1:8).</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to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every nation”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(Rev 14:6).</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25459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a:t>
            </a:r>
          </a:p>
        </p:txBody>
      </p:sp>
      <p:sp>
        <p:nvSpPr>
          <p:cNvPr id="3" name="TextBox 2">
            <a:extLst>
              <a:ext uri="{FF2B5EF4-FFF2-40B4-BE49-F238E27FC236}">
                <a16:creationId xmlns:a16="http://schemas.microsoft.com/office/drawing/2014/main" id="{5DB5F85E-E3C7-C977-7DDF-A114BCC48686}"/>
              </a:ext>
            </a:extLst>
          </p:cNvPr>
          <p:cNvSpPr txBox="1"/>
          <p:nvPr/>
        </p:nvSpPr>
        <p:spPr>
          <a:xfrm>
            <a:off x="685800" y="2808228"/>
            <a:ext cx="10890250"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1:</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Befriend</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2: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Proclaim</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1"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28717985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021711" y="4717436"/>
            <a:ext cx="21485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Mark 1:17</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FE87E689-0B2F-12F0-E9E0-C0776DC4A40C}"/>
              </a:ext>
            </a:extLst>
          </p:cNvPr>
          <p:cNvSpPr txBox="1"/>
          <p:nvPr/>
        </p:nvSpPr>
        <p:spPr>
          <a:xfrm>
            <a:off x="650875" y="2849354"/>
            <a:ext cx="10890250" cy="1159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“Follow Me, and </a:t>
            </a:r>
            <a:r>
              <a:rPr kumimoji="0" lang="en-US" sz="3600" b="1" i="0" u="none" strike="noStrike" kern="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I will make you </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become fishers of men.”</a:t>
            </a:r>
          </a:p>
        </p:txBody>
      </p:sp>
    </p:spTree>
    <p:extLst>
      <p:ext uri="{BB962C8B-B14F-4D97-AF65-F5344CB8AC3E}">
        <p14:creationId xmlns:p14="http://schemas.microsoft.com/office/powerpoint/2010/main" val="120168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1D3CC7D-2D73-E842-A045-BB337FF01386}"/>
              </a:ext>
            </a:extLst>
          </p:cNvPr>
          <p:cNvPicPr>
            <a:picLocks noChangeAspect="1"/>
          </p:cNvPicPr>
          <p:nvPr/>
        </p:nvPicPr>
        <p:blipFill>
          <a:blip r:embed="rId2"/>
          <a:srcRect/>
          <a:stretch/>
        </p:blipFill>
        <p:spPr>
          <a:xfrm>
            <a:off x="7329080" y="1968538"/>
            <a:ext cx="3656767" cy="3656767"/>
          </a:xfrm>
          <a:prstGeom prst="rect">
            <a:avLst/>
          </a:prstGeom>
        </p:spPr>
      </p:pic>
      <p:sp>
        <p:nvSpPr>
          <p:cNvPr id="3" name="TextBox 2">
            <a:extLst>
              <a:ext uri="{FF2B5EF4-FFF2-40B4-BE49-F238E27FC236}">
                <a16:creationId xmlns:a16="http://schemas.microsoft.com/office/drawing/2014/main" id="{327DDF39-7AFC-FBE6-E57B-978870EC5C37}"/>
              </a:ext>
            </a:extLst>
          </p:cNvPr>
          <p:cNvSpPr txBox="1"/>
          <p:nvPr/>
        </p:nvSpPr>
        <p:spPr>
          <a:xfrm>
            <a:off x="336403" y="2012654"/>
            <a:ext cx="5920018"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Christ’s Method </a:t>
            </a:r>
            <a:r>
              <a:rPr kumimoji="0" lang="en-US" sz="48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of Disciple-Making</a:t>
            </a:r>
          </a:p>
        </p:txBody>
      </p:sp>
    </p:spTree>
    <p:extLst>
      <p:ext uri="{BB962C8B-B14F-4D97-AF65-F5344CB8AC3E}">
        <p14:creationId xmlns:p14="http://schemas.microsoft.com/office/powerpoint/2010/main" val="358083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040492" y="2324117"/>
            <a:ext cx="101110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all His work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He was training them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for individual labor. . .” </a:t>
            </a:r>
          </a:p>
        </p:txBody>
      </p:sp>
      <p:sp>
        <p:nvSpPr>
          <p:cNvPr id="4" name="TextBox 3">
            <a:extLst>
              <a:ext uri="{FF2B5EF4-FFF2-40B4-BE49-F238E27FC236}">
                <a16:creationId xmlns:a16="http://schemas.microsoft.com/office/drawing/2014/main" id="{53D3D32F-FC62-C4EA-095F-E4433E27274F}"/>
              </a:ext>
            </a:extLst>
          </p:cNvPr>
          <p:cNvSpPr txBox="1"/>
          <p:nvPr/>
        </p:nvSpPr>
        <p:spPr>
          <a:xfrm>
            <a:off x="3237354" y="4074030"/>
            <a:ext cx="57172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Acts of the Apostles, p. 32</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427096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4"/>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a:t>
            </a:r>
          </a:p>
        </p:txBody>
      </p:sp>
      <p:sp>
        <p:nvSpPr>
          <p:cNvPr id="3" name="TextBox 2">
            <a:extLst>
              <a:ext uri="{FF2B5EF4-FFF2-40B4-BE49-F238E27FC236}">
                <a16:creationId xmlns:a16="http://schemas.microsoft.com/office/drawing/2014/main" id="{5DB5F85E-E3C7-C977-7DDF-A114BCC48686}"/>
              </a:ext>
            </a:extLst>
          </p:cNvPr>
          <p:cNvSpPr txBox="1"/>
          <p:nvPr/>
        </p:nvSpPr>
        <p:spPr>
          <a:xfrm>
            <a:off x="685800" y="2808228"/>
            <a:ext cx="10890250"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1:</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Befriend</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2: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Proclaim</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3:</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Train</a:t>
            </a:r>
          </a:p>
        </p:txBody>
      </p:sp>
    </p:spTree>
    <p:extLst>
      <p:ext uri="{BB962C8B-B14F-4D97-AF65-F5344CB8AC3E}">
        <p14:creationId xmlns:p14="http://schemas.microsoft.com/office/powerpoint/2010/main" val="20268630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7CDA779-AE81-B819-49E5-9D4983AFED63}"/>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254007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REPARE 02.jpg" descr="PREPAR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70"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71" name="AZUL_GROW.png" descr="AZUL_GROW.png"/>
          <p:cNvPicPr>
            <a:picLocks noChangeAspect="1"/>
          </p:cNvPicPr>
          <p:nvPr/>
        </p:nvPicPr>
        <p:blipFill>
          <a:blip r:embed="rId4"/>
          <a:stretch>
            <a:fillRect/>
          </a:stretch>
        </p:blipFill>
        <p:spPr>
          <a:xfrm>
            <a:off x="396911" y="304477"/>
            <a:ext cx="1771803" cy="1780467"/>
          </a:xfrm>
          <a:prstGeom prst="rect">
            <a:avLst/>
          </a:prstGeom>
          <a:ln w="12700">
            <a:miter lim="400000"/>
          </a:ln>
        </p:spPr>
      </p:pic>
      <p:pic>
        <p:nvPicPr>
          <p:cNvPr id="172" name="PREPARE LOGO.png" descr="PREPARE LOGO.png"/>
          <p:cNvPicPr>
            <a:picLocks noChangeAspect="1"/>
          </p:cNvPicPr>
          <p:nvPr/>
        </p:nvPicPr>
        <p:blipFill>
          <a:blip r:embed="rId5"/>
          <a:stretch>
            <a:fillRect/>
          </a:stretch>
        </p:blipFill>
        <p:spPr>
          <a:xfrm>
            <a:off x="5118100" y="1719614"/>
            <a:ext cx="2082800" cy="1873251"/>
          </a:xfrm>
          <a:prstGeom prst="rect">
            <a:avLst/>
          </a:prstGeom>
          <a:ln w="12700">
            <a:miter lim="400000"/>
          </a:ln>
        </p:spPr>
      </p:pic>
      <p:pic>
        <p:nvPicPr>
          <p:cNvPr id="173" name="Prepare    the soil of the heart_.png" descr="Prepare    the soil of the heart_.png"/>
          <p:cNvPicPr>
            <a:picLocks noChangeAspect="1"/>
          </p:cNvPicPr>
          <p:nvPr/>
        </p:nvPicPr>
        <p:blipFill>
          <a:blip r:embed="rId6"/>
          <a:stretch>
            <a:fillRect/>
          </a:stretch>
        </p:blipFill>
        <p:spPr>
          <a:xfrm>
            <a:off x="3765550" y="4054028"/>
            <a:ext cx="4787900" cy="1695451"/>
          </a:xfrm>
          <a:prstGeom prst="rect">
            <a:avLst/>
          </a:prstGeom>
          <a:ln w="12700">
            <a:miter lim="400000"/>
          </a:ln>
        </p:spPr>
      </p:pic>
    </p:spTree>
    <p:extLst>
      <p:ext uri="{BB962C8B-B14F-4D97-AF65-F5344CB8AC3E}">
        <p14:creationId xmlns:p14="http://schemas.microsoft.com/office/powerpoint/2010/main" val="18962320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LANT 02.jpg" descr="PLANT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76"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77" name="MARROM GROW.png" descr="MARROM GROW.png"/>
          <p:cNvPicPr>
            <a:picLocks noChangeAspect="1"/>
          </p:cNvPicPr>
          <p:nvPr/>
        </p:nvPicPr>
        <p:blipFill>
          <a:blip r:embed="rId4"/>
          <a:stretch>
            <a:fillRect/>
          </a:stretch>
        </p:blipFill>
        <p:spPr>
          <a:xfrm>
            <a:off x="410204" y="399229"/>
            <a:ext cx="1852281" cy="1677698"/>
          </a:xfrm>
          <a:prstGeom prst="rect">
            <a:avLst/>
          </a:prstGeom>
          <a:ln w="12700">
            <a:miter lim="400000"/>
          </a:ln>
        </p:spPr>
      </p:pic>
      <p:pic>
        <p:nvPicPr>
          <p:cNvPr id="178" name="PLANT LOGO.png" descr="PLANT LOGO.png"/>
          <p:cNvPicPr>
            <a:picLocks noChangeAspect="1"/>
          </p:cNvPicPr>
          <p:nvPr/>
        </p:nvPicPr>
        <p:blipFill>
          <a:blip r:embed="rId5"/>
          <a:stretch>
            <a:fillRect/>
          </a:stretch>
        </p:blipFill>
        <p:spPr>
          <a:xfrm>
            <a:off x="4775200" y="1440214"/>
            <a:ext cx="2387600" cy="2178051"/>
          </a:xfrm>
          <a:prstGeom prst="rect">
            <a:avLst/>
          </a:prstGeom>
          <a:ln w="12700">
            <a:miter lim="400000"/>
          </a:ln>
        </p:spPr>
      </p:pic>
      <p:pic>
        <p:nvPicPr>
          <p:cNvPr id="179" name="Plant seeds of truth_.png" descr="Plant seeds of truth_.png"/>
          <p:cNvPicPr>
            <a:picLocks noChangeAspect="1"/>
          </p:cNvPicPr>
          <p:nvPr/>
        </p:nvPicPr>
        <p:blipFill>
          <a:blip r:embed="rId6"/>
          <a:stretch>
            <a:fillRect/>
          </a:stretch>
        </p:blipFill>
        <p:spPr>
          <a:xfrm>
            <a:off x="4508500" y="4139753"/>
            <a:ext cx="3175000" cy="1600201"/>
          </a:xfrm>
          <a:prstGeom prst="rect">
            <a:avLst/>
          </a:prstGeom>
          <a:ln w="12700">
            <a:miter lim="400000"/>
          </a:ln>
        </p:spPr>
      </p:pic>
    </p:spTree>
    <p:extLst>
      <p:ext uri="{BB962C8B-B14F-4D97-AF65-F5344CB8AC3E}">
        <p14:creationId xmlns:p14="http://schemas.microsoft.com/office/powerpoint/2010/main" val="42535257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ULTIVATE 02.jpg" descr="CULTIVAT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2"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3" name="VERDE_GROW.png" descr="VERDE_GROW.png"/>
          <p:cNvPicPr>
            <a:picLocks noChangeAspect="1"/>
          </p:cNvPicPr>
          <p:nvPr/>
        </p:nvPicPr>
        <p:blipFill>
          <a:blip r:embed="rId4"/>
          <a:stretch>
            <a:fillRect/>
          </a:stretch>
        </p:blipFill>
        <p:spPr>
          <a:xfrm>
            <a:off x="419124" y="411820"/>
            <a:ext cx="1724450" cy="1716017"/>
          </a:xfrm>
          <a:prstGeom prst="rect">
            <a:avLst/>
          </a:prstGeom>
          <a:ln w="12700">
            <a:miter lim="400000"/>
          </a:ln>
        </p:spPr>
      </p:pic>
      <p:pic>
        <p:nvPicPr>
          <p:cNvPr id="184" name="CULTIVATE LOGO.png" descr="CULTIVATE LOGO.png"/>
          <p:cNvPicPr>
            <a:picLocks noChangeAspect="1"/>
          </p:cNvPicPr>
          <p:nvPr/>
        </p:nvPicPr>
        <p:blipFill>
          <a:blip r:embed="rId5"/>
          <a:stretch>
            <a:fillRect/>
          </a:stretch>
        </p:blipFill>
        <p:spPr>
          <a:xfrm>
            <a:off x="5108575" y="1367189"/>
            <a:ext cx="1974850" cy="2222501"/>
          </a:xfrm>
          <a:prstGeom prst="rect">
            <a:avLst/>
          </a:prstGeom>
          <a:ln w="12700">
            <a:miter lim="400000"/>
          </a:ln>
        </p:spPr>
      </p:pic>
      <p:pic>
        <p:nvPicPr>
          <p:cNvPr id="185" name="Cultivate spiritual interest_.png" descr="Cultivate spiritual interest_.png"/>
          <p:cNvPicPr>
            <a:picLocks noChangeAspect="1"/>
          </p:cNvPicPr>
          <p:nvPr/>
        </p:nvPicPr>
        <p:blipFill>
          <a:blip r:embed="rId6"/>
          <a:stretch>
            <a:fillRect/>
          </a:stretch>
        </p:blipFill>
        <p:spPr>
          <a:xfrm>
            <a:off x="3314700" y="4069903"/>
            <a:ext cx="5562600" cy="1663701"/>
          </a:xfrm>
          <a:prstGeom prst="rect">
            <a:avLst/>
          </a:prstGeom>
          <a:ln w="12700">
            <a:miter lim="400000"/>
          </a:ln>
        </p:spPr>
      </p:pic>
    </p:spTree>
    <p:extLst>
      <p:ext uri="{BB962C8B-B14F-4D97-AF65-F5344CB8AC3E}">
        <p14:creationId xmlns:p14="http://schemas.microsoft.com/office/powerpoint/2010/main" val="875249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HARVEST 02.jpg" descr="HARVEST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8"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9" name="AMARELO GROW.png" descr="AMARELO GROW.png"/>
          <p:cNvPicPr>
            <a:picLocks noChangeAspect="1"/>
          </p:cNvPicPr>
          <p:nvPr/>
        </p:nvPicPr>
        <p:blipFill>
          <a:blip r:embed="rId4"/>
          <a:stretch>
            <a:fillRect/>
          </a:stretch>
        </p:blipFill>
        <p:spPr>
          <a:xfrm>
            <a:off x="468132" y="445931"/>
            <a:ext cx="1651833" cy="1647794"/>
          </a:xfrm>
          <a:prstGeom prst="rect">
            <a:avLst/>
          </a:prstGeom>
          <a:ln w="12700">
            <a:miter lim="400000"/>
          </a:ln>
        </p:spPr>
      </p:pic>
      <p:pic>
        <p:nvPicPr>
          <p:cNvPr id="190" name="HARVEST LOGO.png" descr="HARVEST LOGO.png"/>
          <p:cNvPicPr>
            <a:picLocks noChangeAspect="1"/>
          </p:cNvPicPr>
          <p:nvPr/>
        </p:nvPicPr>
        <p:blipFill>
          <a:blip r:embed="rId5"/>
          <a:stretch>
            <a:fillRect/>
          </a:stretch>
        </p:blipFill>
        <p:spPr>
          <a:xfrm>
            <a:off x="4984750" y="1300514"/>
            <a:ext cx="2222500" cy="2330451"/>
          </a:xfrm>
          <a:prstGeom prst="rect">
            <a:avLst/>
          </a:prstGeom>
          <a:ln w="12700">
            <a:miter lim="400000"/>
          </a:ln>
        </p:spPr>
      </p:pic>
      <p:pic>
        <p:nvPicPr>
          <p:cNvPr id="191" name="Harvest decisions for Christ_.png" descr="Harvest decisions for Christ_.png"/>
          <p:cNvPicPr>
            <a:picLocks noChangeAspect="1"/>
          </p:cNvPicPr>
          <p:nvPr/>
        </p:nvPicPr>
        <p:blipFill>
          <a:blip r:embed="rId6"/>
          <a:stretch>
            <a:fillRect/>
          </a:stretch>
        </p:blipFill>
        <p:spPr>
          <a:xfrm>
            <a:off x="3743325" y="4054028"/>
            <a:ext cx="4705350" cy="1568451"/>
          </a:xfrm>
          <a:prstGeom prst="rect">
            <a:avLst/>
          </a:prstGeom>
          <a:ln w="12700">
            <a:miter lim="400000"/>
          </a:ln>
        </p:spPr>
      </p:pic>
    </p:spTree>
    <p:extLst>
      <p:ext uri="{BB962C8B-B14F-4D97-AF65-F5344CB8AC3E}">
        <p14:creationId xmlns:p14="http://schemas.microsoft.com/office/powerpoint/2010/main" val="18930947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RESERVE 02.jpg" descr="PRESERV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94"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95" name="VERMELHO GROW.png" descr="VERMELHO GROW.png"/>
          <p:cNvPicPr>
            <a:picLocks noChangeAspect="1"/>
          </p:cNvPicPr>
          <p:nvPr/>
        </p:nvPicPr>
        <p:blipFill>
          <a:blip r:embed="rId4"/>
          <a:stretch>
            <a:fillRect/>
          </a:stretch>
        </p:blipFill>
        <p:spPr>
          <a:xfrm>
            <a:off x="433590" y="477154"/>
            <a:ext cx="1651833" cy="1517068"/>
          </a:xfrm>
          <a:prstGeom prst="rect">
            <a:avLst/>
          </a:prstGeom>
          <a:ln w="12700">
            <a:miter lim="400000"/>
          </a:ln>
        </p:spPr>
      </p:pic>
      <p:pic>
        <p:nvPicPr>
          <p:cNvPr id="196" name="PRESERVE LOGO.png" descr="PRESERVE LOGO.png"/>
          <p:cNvPicPr>
            <a:picLocks noChangeAspect="1"/>
          </p:cNvPicPr>
          <p:nvPr/>
        </p:nvPicPr>
        <p:blipFill>
          <a:blip r:embed="rId5"/>
          <a:stretch>
            <a:fillRect/>
          </a:stretch>
        </p:blipFill>
        <p:spPr>
          <a:xfrm>
            <a:off x="5216525" y="1849789"/>
            <a:ext cx="1758950" cy="1816101"/>
          </a:xfrm>
          <a:prstGeom prst="rect">
            <a:avLst/>
          </a:prstGeom>
          <a:ln w="12700">
            <a:miter lim="400000"/>
          </a:ln>
        </p:spPr>
      </p:pic>
      <p:pic>
        <p:nvPicPr>
          <p:cNvPr id="197" name="Preserve the harvest with  ongoing discipleship.png" descr="Preserve the harvest with  ongoing discipleship.png"/>
          <p:cNvPicPr>
            <a:picLocks noChangeAspect="1"/>
          </p:cNvPicPr>
          <p:nvPr/>
        </p:nvPicPr>
        <p:blipFill>
          <a:blip r:embed="rId6"/>
          <a:stretch>
            <a:fillRect/>
          </a:stretch>
        </p:blipFill>
        <p:spPr>
          <a:xfrm>
            <a:off x="3513138" y="4003228"/>
            <a:ext cx="5340350" cy="2203451"/>
          </a:xfrm>
          <a:prstGeom prst="rect">
            <a:avLst/>
          </a:prstGeom>
          <a:ln w="12700">
            <a:miter lim="400000"/>
          </a:ln>
        </p:spPr>
      </p:pic>
    </p:spTree>
    <p:extLst>
      <p:ext uri="{BB962C8B-B14F-4D97-AF65-F5344CB8AC3E}">
        <p14:creationId xmlns:p14="http://schemas.microsoft.com/office/powerpoint/2010/main" val="17099771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7747E8-9C36-E0EA-8767-5DC2758051D2}"/>
              </a:ext>
            </a:extLst>
          </p:cNvPr>
          <p:cNvSpPr txBox="1"/>
          <p:nvPr/>
        </p:nvSpPr>
        <p:spPr>
          <a:xfrm>
            <a:off x="698500"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a:t>
            </a:r>
          </a:p>
        </p:txBody>
      </p:sp>
      <p:sp>
        <p:nvSpPr>
          <p:cNvPr id="5" name="TextBox 4">
            <a:extLst>
              <a:ext uri="{FF2B5EF4-FFF2-40B4-BE49-F238E27FC236}">
                <a16:creationId xmlns:a16="http://schemas.microsoft.com/office/drawing/2014/main" id="{EBD68078-9CE0-CF49-B4D1-73E53D1AD2C3}"/>
              </a:ext>
            </a:extLst>
          </p:cNvPr>
          <p:cNvSpPr txBox="1"/>
          <p:nvPr/>
        </p:nvSpPr>
        <p:spPr>
          <a:xfrm>
            <a:off x="6079958"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GROW</a:t>
            </a:r>
          </a:p>
        </p:txBody>
      </p:sp>
      <p:sp>
        <p:nvSpPr>
          <p:cNvPr id="6" name="TextBox 5">
            <a:extLst>
              <a:ext uri="{FF2B5EF4-FFF2-40B4-BE49-F238E27FC236}">
                <a16:creationId xmlns:a16="http://schemas.microsoft.com/office/drawing/2014/main" id="{A3BBDB07-2DD5-59BA-23C3-E2D27BD1F9EB}"/>
              </a:ext>
            </a:extLst>
          </p:cNvPr>
          <p:cNvSpPr txBox="1"/>
          <p:nvPr/>
        </p:nvSpPr>
        <p:spPr>
          <a:xfrm>
            <a:off x="807719" y="1594275"/>
            <a:ext cx="5033733" cy="565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1:</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Befriend</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2: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Proclaim</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3:</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Train</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7" name="TextBox 6">
            <a:extLst>
              <a:ext uri="{FF2B5EF4-FFF2-40B4-BE49-F238E27FC236}">
                <a16:creationId xmlns:a16="http://schemas.microsoft.com/office/drawing/2014/main" id="{39304836-877E-65FC-0FA9-98B0EAB9B5EB}"/>
              </a:ext>
            </a:extLst>
          </p:cNvPr>
          <p:cNvSpPr txBox="1"/>
          <p:nvPr/>
        </p:nvSpPr>
        <p:spPr>
          <a:xfrm>
            <a:off x="7560495" y="1594275"/>
            <a:ext cx="3883903" cy="60247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Prepare</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Plant</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Cultivate</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Harvest</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Preserve</a:t>
            </a: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cxnSp>
        <p:nvCxnSpPr>
          <p:cNvPr id="9" name="Straight Arrow Connector 8">
            <a:extLst>
              <a:ext uri="{FF2B5EF4-FFF2-40B4-BE49-F238E27FC236}">
                <a16:creationId xmlns:a16="http://schemas.microsoft.com/office/drawing/2014/main" id="{799752A5-FB28-65C1-41BB-03830CD9EBC2}"/>
              </a:ext>
            </a:extLst>
          </p:cNvPr>
          <p:cNvCxnSpPr/>
          <p:nvPr/>
        </p:nvCxnSpPr>
        <p:spPr>
          <a:xfrm>
            <a:off x="4818743" y="1862779"/>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36BBFFF-944E-5AD6-34C9-EADDE3D8AF11}"/>
              </a:ext>
            </a:extLst>
          </p:cNvPr>
          <p:cNvCxnSpPr/>
          <p:nvPr/>
        </p:nvCxnSpPr>
        <p:spPr>
          <a:xfrm>
            <a:off x="4818743" y="3772501"/>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E67EE63-51FD-97D1-B0E9-CBF4BF4FF785}"/>
              </a:ext>
            </a:extLst>
          </p:cNvPr>
          <p:cNvCxnSpPr>
            <a:cxnSpLocks/>
          </p:cNvCxnSpPr>
          <p:nvPr/>
        </p:nvCxnSpPr>
        <p:spPr>
          <a:xfrm flipV="1">
            <a:off x="4810916" y="2845515"/>
            <a:ext cx="1488283" cy="926985"/>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E489DD-E042-A9FF-09E6-27626200A964}"/>
              </a:ext>
            </a:extLst>
          </p:cNvPr>
          <p:cNvCxnSpPr>
            <a:cxnSpLocks/>
          </p:cNvCxnSpPr>
          <p:nvPr/>
        </p:nvCxnSpPr>
        <p:spPr>
          <a:xfrm>
            <a:off x="4818743" y="3772501"/>
            <a:ext cx="1480456" cy="834137"/>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69B052-0632-687A-8530-E33F790D23FC}"/>
              </a:ext>
            </a:extLst>
          </p:cNvPr>
          <p:cNvCxnSpPr>
            <a:cxnSpLocks/>
          </p:cNvCxnSpPr>
          <p:nvPr/>
        </p:nvCxnSpPr>
        <p:spPr>
          <a:xfrm flipV="1">
            <a:off x="3962400" y="5611958"/>
            <a:ext cx="2117558" cy="16821"/>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36480D8-0A3E-777B-B3AF-C73B0DCB4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665" y="1453217"/>
            <a:ext cx="819124" cy="819124"/>
          </a:xfrm>
          <a:prstGeom prst="rect">
            <a:avLst/>
          </a:prstGeom>
        </p:spPr>
      </p:pic>
      <p:pic>
        <p:nvPicPr>
          <p:cNvPr id="16" name="Picture 15">
            <a:extLst>
              <a:ext uri="{FF2B5EF4-FFF2-40B4-BE49-F238E27FC236}">
                <a16:creationId xmlns:a16="http://schemas.microsoft.com/office/drawing/2014/main" id="{31B6F324-2D17-8BC3-E508-E1B3302360CC}"/>
              </a:ext>
            </a:extLst>
          </p:cNvPr>
          <p:cNvPicPr>
            <a:picLocks noChangeAspect="1"/>
          </p:cNvPicPr>
          <p:nvPr/>
        </p:nvPicPr>
        <p:blipFill>
          <a:blip r:embed="rId3"/>
          <a:srcRect/>
          <a:stretch/>
        </p:blipFill>
        <p:spPr>
          <a:xfrm>
            <a:off x="6410665" y="2394717"/>
            <a:ext cx="819124" cy="819124"/>
          </a:xfrm>
          <a:prstGeom prst="rect">
            <a:avLst/>
          </a:prstGeom>
        </p:spPr>
      </p:pic>
      <p:pic>
        <p:nvPicPr>
          <p:cNvPr id="17" name="Picture 16">
            <a:extLst>
              <a:ext uri="{FF2B5EF4-FFF2-40B4-BE49-F238E27FC236}">
                <a16:creationId xmlns:a16="http://schemas.microsoft.com/office/drawing/2014/main" id="{76D67D0A-7120-12C6-D706-E93C0A390702}"/>
              </a:ext>
            </a:extLst>
          </p:cNvPr>
          <p:cNvPicPr>
            <a:picLocks noChangeAspect="1"/>
          </p:cNvPicPr>
          <p:nvPr/>
        </p:nvPicPr>
        <p:blipFill>
          <a:blip r:embed="rId4"/>
          <a:srcRect/>
          <a:stretch/>
        </p:blipFill>
        <p:spPr>
          <a:xfrm>
            <a:off x="6410665" y="3336217"/>
            <a:ext cx="819124" cy="819124"/>
          </a:xfrm>
          <a:prstGeom prst="rect">
            <a:avLst/>
          </a:prstGeom>
        </p:spPr>
      </p:pic>
      <p:pic>
        <p:nvPicPr>
          <p:cNvPr id="18" name="Picture 17">
            <a:extLst>
              <a:ext uri="{FF2B5EF4-FFF2-40B4-BE49-F238E27FC236}">
                <a16:creationId xmlns:a16="http://schemas.microsoft.com/office/drawing/2014/main" id="{64439D9A-D521-22CB-A902-06CCA5C6C7A7}"/>
              </a:ext>
            </a:extLst>
          </p:cNvPr>
          <p:cNvPicPr>
            <a:picLocks noChangeAspect="1"/>
          </p:cNvPicPr>
          <p:nvPr/>
        </p:nvPicPr>
        <p:blipFill>
          <a:blip r:embed="rId5"/>
          <a:srcRect/>
          <a:stretch/>
        </p:blipFill>
        <p:spPr>
          <a:xfrm>
            <a:off x="6410665" y="4277717"/>
            <a:ext cx="819124" cy="819124"/>
          </a:xfrm>
          <a:prstGeom prst="rect">
            <a:avLst/>
          </a:prstGeom>
        </p:spPr>
      </p:pic>
      <p:pic>
        <p:nvPicPr>
          <p:cNvPr id="19" name="Picture 18">
            <a:extLst>
              <a:ext uri="{FF2B5EF4-FFF2-40B4-BE49-F238E27FC236}">
                <a16:creationId xmlns:a16="http://schemas.microsoft.com/office/drawing/2014/main" id="{770FF436-2A3C-E069-F293-A73D6725F13F}"/>
              </a:ext>
            </a:extLst>
          </p:cNvPr>
          <p:cNvPicPr>
            <a:picLocks noChangeAspect="1"/>
          </p:cNvPicPr>
          <p:nvPr/>
        </p:nvPicPr>
        <p:blipFill>
          <a:blip r:embed="rId6"/>
          <a:srcRect/>
          <a:stretch/>
        </p:blipFill>
        <p:spPr>
          <a:xfrm>
            <a:off x="6410665" y="5219217"/>
            <a:ext cx="819124" cy="819124"/>
          </a:xfrm>
          <a:prstGeom prst="rect">
            <a:avLst/>
          </a:prstGeom>
        </p:spPr>
      </p:pic>
    </p:spTree>
    <p:extLst>
      <p:ext uri="{BB962C8B-B14F-4D97-AF65-F5344CB8AC3E}">
        <p14:creationId xmlns:p14="http://schemas.microsoft.com/office/powerpoint/2010/main" val="148144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273435" y="1246236"/>
            <a:ext cx="96451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 alone will give true success in reaching the people. . . . There is need of coming close to the people by </a:t>
            </a:r>
            <a:r>
              <a:rPr kumimoji="0" lang="en-US" sz="36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effort</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If less time were given to sermonizing, and more time were spent in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ministry</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greater results would be seen.” </a:t>
            </a:r>
          </a:p>
        </p:txBody>
      </p:sp>
      <p:sp>
        <p:nvSpPr>
          <p:cNvPr id="4" name="TextBox 3">
            <a:extLst>
              <a:ext uri="{FF2B5EF4-FFF2-40B4-BE49-F238E27FC236}">
                <a16:creationId xmlns:a16="http://schemas.microsoft.com/office/drawing/2014/main" id="{53D3D32F-FC62-C4EA-095F-E4433E27274F}"/>
              </a:ext>
            </a:extLst>
          </p:cNvPr>
          <p:cNvSpPr txBox="1"/>
          <p:nvPr/>
        </p:nvSpPr>
        <p:spPr>
          <a:xfrm>
            <a:off x="3086948" y="5142616"/>
            <a:ext cx="60180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Ministry of Healing,</a:t>
            </a: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p. 143.</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69765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7DD0EB-3617-2EA4-3BA6-552A65452DD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5C3AD7-CCC0-60C8-70F4-AF0625A6F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A97F9CC-02DF-821E-FF3E-B233E5788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F216599-FEE7-9EE5-7E58-04AF14EC1D83}"/>
              </a:ext>
            </a:extLst>
          </p:cNvPr>
          <p:cNvSpPr txBox="1"/>
          <p:nvPr/>
        </p:nvSpPr>
        <p:spPr>
          <a:xfrm>
            <a:off x="1553205" y="2274838"/>
            <a:ext cx="908559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1.</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The goal of discipleship </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is to be </a:t>
            </a: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like Jesus: </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 loving, self-denying, soul-winner.</a:t>
            </a:r>
          </a:p>
        </p:txBody>
      </p:sp>
    </p:spTree>
    <p:extLst>
      <p:ext uri="{BB962C8B-B14F-4D97-AF65-F5344CB8AC3E}">
        <p14:creationId xmlns:p14="http://schemas.microsoft.com/office/powerpoint/2010/main" val="117390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C5F00-333D-36EB-36B4-D1ECE9E694D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628EDE4-339F-46E7-1C6E-0C039CBEC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B3B94B9-5137-93ED-1C10-2D1D0A5DD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C1694B-DD38-D9B5-5F58-9A4141831346}"/>
              </a:ext>
            </a:extLst>
          </p:cNvPr>
          <p:cNvSpPr txBox="1"/>
          <p:nvPr/>
        </p:nvSpPr>
        <p:spPr>
          <a:xfrm>
            <a:off x="1117976" y="1193879"/>
            <a:ext cx="995603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“Those who have been most successful in soul-winning were men and women who did not pride themselves on their ability, but who in humility and faith sought to help those about them.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Jesus did this very work</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He came close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to those whom He desired to reach.” </a:t>
            </a:r>
          </a:p>
        </p:txBody>
      </p:sp>
      <p:sp>
        <p:nvSpPr>
          <p:cNvPr id="4" name="TextBox 3">
            <a:extLst>
              <a:ext uri="{FF2B5EF4-FFF2-40B4-BE49-F238E27FC236}">
                <a16:creationId xmlns:a16="http://schemas.microsoft.com/office/drawing/2014/main" id="{86743EF6-3287-7D24-F292-0C46AC5EC267}"/>
              </a:ext>
            </a:extLst>
          </p:cNvPr>
          <p:cNvSpPr txBox="1"/>
          <p:nvPr/>
        </p:nvSpPr>
        <p:spPr>
          <a:xfrm>
            <a:off x="3086946" y="5079346"/>
            <a:ext cx="60180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Workers,</a:t>
            </a: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p. </a:t>
            </a:r>
            <a:r>
              <a:rPr lang="en-US" sz="32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194</a:t>
            </a: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04931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2BB4E0-D7C9-35F2-8F9C-3098A17FB92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06C90C3-A4F0-3B99-A84F-D172110A8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691CC10-7780-9E88-3C3A-348069745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641AE7F-8C8B-B5DE-AD61-0256CDAD6DDD}"/>
              </a:ext>
            </a:extLst>
          </p:cNvPr>
          <p:cNvSpPr txBox="1"/>
          <p:nvPr/>
        </p:nvSpPr>
        <p:spPr>
          <a:xfrm>
            <a:off x="1103085" y="2070358"/>
            <a:ext cx="99858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Lord desires that His word of grace shall be brought home to every soul. To a great degree this must be accomplished by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labor</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This was Christ's method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35EC01F9-BF62-B55A-EABB-3C5AE49B43C5}"/>
              </a:ext>
            </a:extLst>
          </p:cNvPr>
          <p:cNvSpPr txBox="1"/>
          <p:nvPr/>
        </p:nvSpPr>
        <p:spPr>
          <a:xfrm>
            <a:off x="3222155" y="4858742"/>
            <a:ext cx="5747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Object Lessons,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229</a:t>
            </a:r>
          </a:p>
        </p:txBody>
      </p:sp>
    </p:spTree>
    <p:extLst>
      <p:ext uri="{BB962C8B-B14F-4D97-AF65-F5344CB8AC3E}">
        <p14:creationId xmlns:p14="http://schemas.microsoft.com/office/powerpoint/2010/main" val="524094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303028-E1BB-EC7D-DE66-4BE453F9568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6A45CE9-3C26-A2AB-377B-FF5927E48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B45CC9F-56D7-4D09-22FF-46DD159C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7871B54-31C8-FE6D-75A4-9909162E2241}"/>
              </a:ext>
            </a:extLst>
          </p:cNvPr>
          <p:cNvSpPr txBox="1"/>
          <p:nvPr/>
        </p:nvSpPr>
        <p:spPr>
          <a:xfrm>
            <a:off x="1040492" y="2644170"/>
            <a:ext cx="1011101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ministry</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183368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CB1D66-0C1D-9787-E906-08ED5185D28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755E071-A53C-FB30-5ACA-823BD9C70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39DA000-997E-B4AF-CB40-E2E049C65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46F915C-F82B-C401-DBF3-D21DE6771799}"/>
              </a:ext>
            </a:extLst>
          </p:cNvPr>
          <p:cNvSpPr txBox="1"/>
          <p:nvPr/>
        </p:nvSpPr>
        <p:spPr>
          <a:xfrm>
            <a:off x="1103079" y="1243399"/>
            <a:ext cx="998582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“Your success will not depend so much upon your knowledge and accomplishments as upon your ability to find your way to the heart. By being social and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coming close to the people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you may turn the current of their thoughts more readily than by the most able discourse.”</a:t>
            </a:r>
          </a:p>
        </p:txBody>
      </p:sp>
      <p:sp>
        <p:nvSpPr>
          <p:cNvPr id="4" name="TextBox 3">
            <a:extLst>
              <a:ext uri="{FF2B5EF4-FFF2-40B4-BE49-F238E27FC236}">
                <a16:creationId xmlns:a16="http://schemas.microsoft.com/office/drawing/2014/main" id="{AE30853D-4D3E-B367-B8F2-0421C84929EC}"/>
              </a:ext>
            </a:extLst>
          </p:cNvPr>
          <p:cNvSpPr txBox="1"/>
          <p:nvPr/>
        </p:nvSpPr>
        <p:spPr>
          <a:xfrm>
            <a:off x="3222151" y="5157620"/>
            <a:ext cx="5747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Welfare Ministry,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a:t>
            </a:r>
            <a:r>
              <a:rPr lang="en-US" sz="32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91</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59616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03FD58-16D9-E497-73A4-C00E3BCCCE9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0918A1-FAEB-1797-926E-C8D901F7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316829-454B-0F6F-B450-D88851E4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C3CCBBE-56E3-3990-C6F4-245181F2FDA6}"/>
              </a:ext>
            </a:extLst>
          </p:cNvPr>
          <p:cNvSpPr txBox="1"/>
          <p:nvPr/>
        </p:nvSpPr>
        <p:spPr>
          <a:xfrm>
            <a:off x="2132477" y="2644170"/>
            <a:ext cx="79270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ministry </a:t>
            </a:r>
            <a:r>
              <a:rPr lang="en-US" sz="48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enables us to </a:t>
            </a:r>
            <a:r>
              <a:rPr lang="en-US" sz="48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reach hearts</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52900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FE979-E561-470D-42C9-5B6A20CF07A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74F58C1-C7F7-2DB6-9BD3-AD8D943C9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94EA67F-33D1-9F15-AD57-AB942DDC5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59E1E05-4DE7-05A0-37C4-375E2E5EE481}"/>
              </a:ext>
            </a:extLst>
          </p:cNvPr>
          <p:cNvSpPr txBox="1"/>
          <p:nvPr/>
        </p:nvSpPr>
        <p:spPr>
          <a:xfrm>
            <a:off x="2132477" y="2240920"/>
            <a:ext cx="7927045"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Nicodemus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Samaritan woman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Nathanael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Thomas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Paul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Peter</a:t>
            </a:r>
            <a:endParaRPr kumimoji="0" lang="en-US" sz="480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90C50E5B-C44E-92EA-D0D3-8A3EE181CD5F}"/>
              </a:ext>
            </a:extLst>
          </p:cNvPr>
          <p:cNvSpPr txBox="1"/>
          <p:nvPr/>
        </p:nvSpPr>
        <p:spPr>
          <a:xfrm>
            <a:off x="2630344" y="1058199"/>
            <a:ext cx="69313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Personal Touch</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591917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C7E3C-5C4E-2362-5B63-28539D6A359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54A117-E09D-43ED-2332-D192197F3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649A4B0-F85A-94EA-11ED-924C3674C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0D7AD2E-0F8F-F691-6F81-935D5A5D76D0}"/>
              </a:ext>
            </a:extLst>
          </p:cNvPr>
          <p:cNvSpPr txBox="1"/>
          <p:nvPr/>
        </p:nvSpPr>
        <p:spPr>
          <a:xfrm>
            <a:off x="1538121" y="2214389"/>
            <a:ext cx="911574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 kept back nothing that was helpful, but proclaimed it to you, and taught you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publicly</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and from house to house</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4519280A-EAAC-6870-B912-6366475EEE49}"/>
              </a:ext>
            </a:extLst>
          </p:cNvPr>
          <p:cNvSpPr txBox="1"/>
          <p:nvPr/>
        </p:nvSpPr>
        <p:spPr>
          <a:xfrm>
            <a:off x="3222149" y="4522713"/>
            <a:ext cx="5747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20:20</a:t>
            </a:r>
          </a:p>
        </p:txBody>
      </p:sp>
    </p:spTree>
    <p:extLst>
      <p:ext uri="{BB962C8B-B14F-4D97-AF65-F5344CB8AC3E}">
        <p14:creationId xmlns:p14="http://schemas.microsoft.com/office/powerpoint/2010/main" val="219539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82579" y="1488635"/>
            <a:ext cx="10226842"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larger plans will be laid at the right time; but personal, individual effort and interest for your friends and neighbors, will accomplish much more than can be estimated.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When both are combined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with the blessing of God, a more perfect and thorough work may be wrought; but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420690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365B80-89FA-6F25-DF22-A04D26FC0A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523ADF-3833-6648-CC63-01E5B4B6E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D810F10-55A0-A174-862C-3AAEFAB49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DB4231F-BB56-F574-8320-F8ECA205AC92}"/>
              </a:ext>
            </a:extLst>
          </p:cNvPr>
          <p:cNvSpPr txBox="1"/>
          <p:nvPr/>
        </p:nvSpPr>
        <p:spPr>
          <a:xfrm>
            <a:off x="982579" y="1488635"/>
            <a:ext cx="1022684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“if we can have but one part done, let it be the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individual labor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of opening the Scriptures in households . .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3FFF47F7-50A4-11AD-A220-806D026BBBE6}"/>
              </a:ext>
            </a:extLst>
          </p:cNvPr>
          <p:cNvSpPr txBox="1"/>
          <p:nvPr/>
        </p:nvSpPr>
        <p:spPr>
          <a:xfrm>
            <a:off x="2835852" y="4784590"/>
            <a:ext cx="65202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Review and Herald,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3/13/1888</a:t>
            </a:r>
          </a:p>
        </p:txBody>
      </p:sp>
    </p:spTree>
    <p:extLst>
      <p:ext uri="{BB962C8B-B14F-4D97-AF65-F5344CB8AC3E}">
        <p14:creationId xmlns:p14="http://schemas.microsoft.com/office/powerpoint/2010/main" val="2197577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CA1B53-B2B2-988E-3BBA-AB255F2FF8B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462A2D6-C37B-8BE8-9873-7F2EE84AE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6F3947C-21AF-55F0-5723-0A47E6F89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79DA829-48B8-1B3E-7114-D8309D6583EE}"/>
              </a:ext>
            </a:extLst>
          </p:cNvPr>
          <p:cNvSpPr txBox="1"/>
          <p:nvPr/>
        </p:nvSpPr>
        <p:spPr>
          <a:xfrm>
            <a:off x="2132477" y="2274838"/>
            <a:ext cx="792704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a:t>
            </a: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ministry is more important than public, but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both is best</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60530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909327-1ECE-0646-3F97-D4059876616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14FEC47-285D-46EF-D0DC-97ABA1BA2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09D825-CA00-B8C1-47E7-1B1679064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B383C5F-19CE-2E6A-6FDE-3E9E44E0F78E}"/>
              </a:ext>
            </a:extLst>
          </p:cNvPr>
          <p:cNvSpPr txBox="1"/>
          <p:nvPr/>
        </p:nvSpPr>
        <p:spPr>
          <a:xfrm>
            <a:off x="1540864" y="2644170"/>
            <a:ext cx="911027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2. We have only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one mission</a:t>
            </a: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 for both outreach and nurture.</a:t>
            </a:r>
          </a:p>
        </p:txBody>
      </p:sp>
    </p:spTree>
    <p:extLst>
      <p:ext uri="{BB962C8B-B14F-4D97-AF65-F5344CB8AC3E}">
        <p14:creationId xmlns:p14="http://schemas.microsoft.com/office/powerpoint/2010/main" val="3056433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792238"/>
            <a:ext cx="9985829"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“It is not preaching that is the most important; it is house-to-house work,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reasoning from the Word, explaining the Word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It is those workers who follow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methods that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 followed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who will win souls for their hire.”</a:t>
            </a:r>
          </a:p>
        </p:txBody>
      </p:sp>
      <p:sp>
        <p:nvSpPr>
          <p:cNvPr id="4" name="TextBox 3">
            <a:extLst>
              <a:ext uri="{FF2B5EF4-FFF2-40B4-BE49-F238E27FC236}">
                <a16:creationId xmlns:a16="http://schemas.microsoft.com/office/drawing/2014/main" id="{53D3D32F-FC62-C4EA-095F-E4433E27274F}"/>
              </a:ext>
            </a:extLst>
          </p:cNvPr>
          <p:cNvSpPr txBox="1"/>
          <p:nvPr/>
        </p:nvSpPr>
        <p:spPr>
          <a:xfrm>
            <a:off x="3865269" y="5134620"/>
            <a:ext cx="4461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Workers,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468</a:t>
            </a:r>
          </a:p>
        </p:txBody>
      </p:sp>
    </p:spTree>
    <p:extLst>
      <p:ext uri="{BB962C8B-B14F-4D97-AF65-F5344CB8AC3E}">
        <p14:creationId xmlns:p14="http://schemas.microsoft.com/office/powerpoint/2010/main" val="25320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1345107"/>
            <a:ext cx="1031239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“There should be less preaching, and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more teaching</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As we approach the end, I have seen that in these meetings there will be less preaching, and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more Bible study</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There will be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little groups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all over the grounds, with their Bibles in their hands, and different ones leading</a:t>
            </a:r>
          </a:p>
        </p:txBody>
      </p:sp>
    </p:spTree>
    <p:extLst>
      <p:ext uri="{BB962C8B-B14F-4D97-AF65-F5344CB8AC3E}">
        <p14:creationId xmlns:p14="http://schemas.microsoft.com/office/powerpoint/2010/main" val="3030378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1539657"/>
            <a:ext cx="1031239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“out in a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free, conversational study of the Scriptures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This was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method that Christ taught</a:t>
            </a:r>
            <a:r>
              <a:rPr kumimoji="0" lang="en-US" sz="3600" b="0"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His disciples.”</a:t>
            </a:r>
          </a:p>
        </p:txBody>
      </p:sp>
      <p:sp>
        <p:nvSpPr>
          <p:cNvPr id="4" name="TextBox 3">
            <a:extLst>
              <a:ext uri="{FF2B5EF4-FFF2-40B4-BE49-F238E27FC236}">
                <a16:creationId xmlns:a16="http://schemas.microsoft.com/office/drawing/2014/main" id="{53D3D32F-FC62-C4EA-095F-E4433E27274F}"/>
              </a:ext>
            </a:extLst>
          </p:cNvPr>
          <p:cNvSpPr txBox="1"/>
          <p:nvPr/>
        </p:nvSpPr>
        <p:spPr>
          <a:xfrm>
            <a:off x="3425216" y="4733568"/>
            <a:ext cx="53415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Workers,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407, 408</a:t>
            </a:r>
          </a:p>
        </p:txBody>
      </p:sp>
    </p:spTree>
    <p:extLst>
      <p:ext uri="{BB962C8B-B14F-4D97-AF65-F5344CB8AC3E}">
        <p14:creationId xmlns:p14="http://schemas.microsoft.com/office/powerpoint/2010/main" val="12501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1271169"/>
            <a:ext cx="1031239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“Whenever practicable, every important discourse should be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followed by a Bible study</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Here the points that have been presented can be applied,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questions can be asked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and right ideas inculcated. More time should be devoted to patiently educating the people, giving them</a:t>
            </a:r>
          </a:p>
        </p:txBody>
      </p:sp>
    </p:spTree>
    <p:extLst>
      <p:ext uri="{BB962C8B-B14F-4D97-AF65-F5344CB8AC3E}">
        <p14:creationId xmlns:p14="http://schemas.microsoft.com/office/powerpoint/2010/main" val="235231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1668919"/>
            <a:ext cx="103123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“opportunity to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express themselves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It is instruction that men need, line upon line, and precept upon precept. . . .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This was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method of Christ's teaching</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53D3D32F-FC62-C4EA-095F-E4433E27274F}"/>
              </a:ext>
            </a:extLst>
          </p:cNvPr>
          <p:cNvSpPr txBox="1"/>
          <p:nvPr/>
        </p:nvSpPr>
        <p:spPr>
          <a:xfrm>
            <a:off x="4241258" y="4762983"/>
            <a:ext cx="37094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Evangelism,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153</a:t>
            </a:r>
          </a:p>
        </p:txBody>
      </p:sp>
    </p:spTree>
    <p:extLst>
      <p:ext uri="{BB962C8B-B14F-4D97-AF65-F5344CB8AC3E}">
        <p14:creationId xmlns:p14="http://schemas.microsoft.com/office/powerpoint/2010/main" val="216549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569BC9-5FED-C8AE-1538-0C7D7FE8E76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CDA35CF-ECD6-FD22-80EB-2B140159C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00434A-17A5-C870-090C-5643DDC6B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98AC5EA-4770-1BBF-3E20-80E7E1DC5495}"/>
              </a:ext>
            </a:extLst>
          </p:cNvPr>
          <p:cNvSpPr txBox="1"/>
          <p:nvPr/>
        </p:nvSpPr>
        <p:spPr>
          <a:xfrm>
            <a:off x="2132477" y="2644170"/>
            <a:ext cx="79270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Christ’s method is </a:t>
            </a:r>
            <a:r>
              <a:rPr lang="en-US" sz="48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interactive teaching</a:t>
            </a:r>
            <a:r>
              <a:rPr lang="en-US" sz="4800" b="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717309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A4AE3D-32A0-68BC-D6BD-9481E50AAF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D96799-30B7-6543-D53E-72AF932CE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0329DF9-4023-7290-C206-C94090D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4C61F47-5A4F-7FCD-4EB1-9FB3411D5239}"/>
              </a:ext>
            </a:extLst>
          </p:cNvPr>
          <p:cNvSpPr txBox="1"/>
          <p:nvPr/>
        </p:nvSpPr>
        <p:spPr>
          <a:xfrm>
            <a:off x="650875" y="3064797"/>
            <a:ext cx="10890250"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Sounds like </a:t>
            </a:r>
            <a:r>
              <a:rPr kumimoji="0" lang="en-US" sz="4400" b="1" i="0" u="none" strike="noStrike" kern="0" cap="none" spc="0" normalizeH="0" baseline="0" noProof="0" dirty="0">
                <a:ln>
                  <a:noFill/>
                </a:ln>
                <a:solidFill>
                  <a:srgbClr val="0070C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Sabbath School</a:t>
            </a: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p>
        </p:txBody>
      </p:sp>
    </p:spTree>
    <p:extLst>
      <p:ext uri="{BB962C8B-B14F-4D97-AF65-F5344CB8AC3E}">
        <p14:creationId xmlns:p14="http://schemas.microsoft.com/office/powerpoint/2010/main" val="3617367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17808-58E1-A9B3-A9FE-33F40E75FA0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68159B4-40DF-2DFC-84B6-90ADCBE80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3FE75F-EC19-750D-4D5D-DFE10226D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BC8944-165D-D1AC-2B72-A8773FB5FADE}"/>
              </a:ext>
            </a:extLst>
          </p:cNvPr>
          <p:cNvSpPr txBox="1"/>
          <p:nvPr/>
        </p:nvSpPr>
        <p:spPr>
          <a:xfrm>
            <a:off x="1520574" y="2726243"/>
            <a:ext cx="9150851"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Sabbath School is one of the most effective tools for </a:t>
            </a:r>
            <a:r>
              <a:rPr kumimoji="0" lang="en-US" sz="4400" b="1" i="0" u="none" strike="noStrike" kern="0" cap="none" spc="0" normalizeH="0" baseline="0" noProof="0" dirty="0">
                <a:ln>
                  <a:noFill/>
                </a:ln>
                <a:solidFill>
                  <a:srgbClr val="0070C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discipleship</a:t>
            </a: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 </a:t>
            </a:r>
          </a:p>
        </p:txBody>
      </p:sp>
    </p:spTree>
    <p:extLst>
      <p:ext uri="{BB962C8B-B14F-4D97-AF65-F5344CB8AC3E}">
        <p14:creationId xmlns:p14="http://schemas.microsoft.com/office/powerpoint/2010/main" val="3368319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4" name="Picture 3" descr="Logo&#10;&#10;Description automatically generated">
            <a:extLst>
              <a:ext uri="{FF2B5EF4-FFF2-40B4-BE49-F238E27FC236}">
                <a16:creationId xmlns:a16="http://schemas.microsoft.com/office/drawing/2014/main" id="{15D99901-9CB8-DDCA-70EC-9641132829C2}"/>
              </a:ext>
            </a:extLst>
          </p:cNvPr>
          <p:cNvPicPr>
            <a:picLocks noChangeAspect="1"/>
          </p:cNvPicPr>
          <p:nvPr/>
        </p:nvPicPr>
        <p:blipFill>
          <a:blip r:embed="rId4"/>
          <a:stretch>
            <a:fillRect/>
          </a:stretch>
        </p:blipFill>
        <p:spPr>
          <a:xfrm>
            <a:off x="187325" y="0"/>
            <a:ext cx="2572657" cy="2572657"/>
          </a:xfrm>
          <a:prstGeom prst="rect">
            <a:avLst/>
          </a:prstGeom>
        </p:spPr>
      </p:pic>
      <p:sp>
        <p:nvSpPr>
          <p:cNvPr id="2" name="TextBox 1">
            <a:extLst>
              <a:ext uri="{FF2B5EF4-FFF2-40B4-BE49-F238E27FC236}">
                <a16:creationId xmlns:a16="http://schemas.microsoft.com/office/drawing/2014/main" id="{284361AC-091D-40D0-D689-D60867961024}"/>
              </a:ext>
            </a:extLst>
          </p:cNvPr>
          <p:cNvSpPr txBox="1"/>
          <p:nvPr/>
        </p:nvSpPr>
        <p:spPr>
          <a:xfrm>
            <a:off x="2759982" y="620446"/>
            <a:ext cx="8130268"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Sabbath School: </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 Applied</a:t>
            </a:r>
          </a:p>
        </p:txBody>
      </p:sp>
      <p:sp>
        <p:nvSpPr>
          <p:cNvPr id="5" name="TextBox 4">
            <a:extLst>
              <a:ext uri="{FF2B5EF4-FFF2-40B4-BE49-F238E27FC236}">
                <a16:creationId xmlns:a16="http://schemas.microsoft.com/office/drawing/2014/main" id="{961F58CC-D6A5-C6CE-0D32-A94ED4D1F709}"/>
              </a:ext>
            </a:extLst>
          </p:cNvPr>
          <p:cNvSpPr txBox="1"/>
          <p:nvPr/>
        </p:nvSpPr>
        <p:spPr>
          <a:xfrm>
            <a:off x="2327274" y="2571425"/>
            <a:ext cx="10515601" cy="4852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“Less preaching” </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“More teaching” and “Bible study”</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“Little groups”</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“Conversational study of the Bible”</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“Points . . . presented can be applied”</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“Questions can be asked”</a:t>
            </a:r>
          </a:p>
          <a:p>
            <a:pPr marL="571500" marR="0" lvl="0" indent="-57150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“Opportunity to express themselves”</a:t>
            </a:r>
            <a:endParaRPr kumimoji="0" lang="en-US" sz="32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210859496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2369016"/>
            <a:ext cx="1031239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influence growing out of Sabbath school work should improve and </a:t>
            </a:r>
            <a:r>
              <a:rPr kumimoji="0" lang="en-US" sz="3600" b="1" i="0" u="none" strike="noStrike" kern="1200" cap="none" spc="0" normalizeH="0" baseline="0" noProof="0" dirty="0">
                <a:ln>
                  <a:noFill/>
                </a:ln>
                <a:solidFill>
                  <a:srgbClr val="0070C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enlarge the church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2387753" y="4123342"/>
            <a:ext cx="74164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Counsels on Sabbath School Work,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9</a:t>
            </a:r>
          </a:p>
        </p:txBody>
      </p:sp>
    </p:spTree>
    <p:extLst>
      <p:ext uri="{BB962C8B-B14F-4D97-AF65-F5344CB8AC3E}">
        <p14:creationId xmlns:p14="http://schemas.microsoft.com/office/powerpoint/2010/main" val="217800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A58B98-166A-E7FA-44FC-9247771D25E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6B0E805-551E-D03E-1CA0-61DD9A6FE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A9497BF-A185-002E-8134-64FB387DB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9582902-EB4D-0DAE-DFFC-927ABFAA92AD}"/>
              </a:ext>
            </a:extLst>
          </p:cNvPr>
          <p:cNvSpPr txBox="1"/>
          <p:nvPr/>
        </p:nvSpPr>
        <p:spPr>
          <a:xfrm>
            <a:off x="1888238" y="2274838"/>
            <a:ext cx="841552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3.</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True success </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is measured by workers, not members.</a:t>
            </a:r>
          </a:p>
        </p:txBody>
      </p:sp>
    </p:spTree>
    <p:extLst>
      <p:ext uri="{BB962C8B-B14F-4D97-AF65-F5344CB8AC3E}">
        <p14:creationId xmlns:p14="http://schemas.microsoft.com/office/powerpoint/2010/main" val="929610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2369016"/>
            <a:ext cx="10312399"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Sabbath school should be one of the greatest instrumentalities, and the most effectual, in </a:t>
            </a:r>
            <a:r>
              <a:rPr kumimoji="0" lang="en-US" sz="3600" b="1" i="0" u="none" strike="noStrike" kern="1200" cap="none" spc="0" normalizeH="0" baseline="0" noProof="0" dirty="0">
                <a:ln>
                  <a:noFill/>
                </a:ln>
                <a:solidFill>
                  <a:srgbClr val="0070C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bringing souls to Christ</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2309932" y="4646563"/>
            <a:ext cx="7572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Counsels on Sabbath School Work,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10</a:t>
            </a:r>
          </a:p>
        </p:txBody>
      </p:sp>
    </p:spTree>
    <p:extLst>
      <p:ext uri="{BB962C8B-B14F-4D97-AF65-F5344CB8AC3E}">
        <p14:creationId xmlns:p14="http://schemas.microsoft.com/office/powerpoint/2010/main" val="2563932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726243"/>
            <a:ext cx="1089025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Sabbath School should </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be </a:t>
            </a:r>
            <a:r>
              <a:rPr kumimoji="0" lang="en-US" sz="4400" b="1" i="0" u="none" strike="noStrike" kern="0" cap="none" spc="0" normalizeH="0" baseline="0" noProof="0" dirty="0">
                <a:ln>
                  <a:noFill/>
                </a:ln>
                <a:solidFill>
                  <a:srgbClr val="0070C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evangelistic</a:t>
            </a:r>
            <a:r>
              <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p>
        </p:txBody>
      </p:sp>
    </p:spTree>
    <p:extLst>
      <p:ext uri="{BB962C8B-B14F-4D97-AF65-F5344CB8AC3E}">
        <p14:creationId xmlns:p14="http://schemas.microsoft.com/office/powerpoint/2010/main" val="1051418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1D56DF-8CAB-F022-20E0-00D383E17C2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0A1656F-F25B-C5AE-6093-554127D69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36064D6-26D7-B717-6664-9DA723F2C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F1074DC-C864-032C-5211-63D7B6C02F74}"/>
              </a:ext>
            </a:extLst>
          </p:cNvPr>
          <p:cNvSpPr txBox="1"/>
          <p:nvPr/>
        </p:nvSpPr>
        <p:spPr>
          <a:xfrm>
            <a:off x="872169" y="2274838"/>
            <a:ext cx="1044766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If Christ’s method is personal, why does the Bible repeatedly describe our mission as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preaching</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2832127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470B6E-148A-1EB7-D6E0-CEC40710BFB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51B9AFA-610D-B1D4-0426-3D5F22BF1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E40F77-F4F5-80A8-9558-6645A2C1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1E8F31-BAF3-E84B-38B1-FA4A19E7C49B}"/>
              </a:ext>
            </a:extLst>
          </p:cNvPr>
          <p:cNvSpPr txBox="1"/>
          <p:nvPr/>
        </p:nvSpPr>
        <p:spPr>
          <a:xfrm>
            <a:off x="803549" y="1443841"/>
            <a:ext cx="10584901"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in all the world”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24:14).</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make disciples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of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28:19).</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to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(Mk 13:10).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the gospel . . . to every creature”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(Mk 16:15).</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“repentance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all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(Lk 24:47).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witnesses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the end of the earth”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1:8).</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to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every nation”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(Rev 14:6).</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929724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A1F887-72B3-5350-DAB1-10862F4054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A3CAD4D-FCF6-AA48-84DC-30A42E95A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761ADE1-3447-02F3-DCD2-D31B474F4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ED1990D-4F06-2E63-09CA-BC7A9735988F}"/>
              </a:ext>
            </a:extLst>
          </p:cNvPr>
          <p:cNvSpPr txBox="1"/>
          <p:nvPr/>
        </p:nvSpPr>
        <p:spPr>
          <a:xfrm>
            <a:off x="803549" y="1443841"/>
            <a:ext cx="10584901"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in all the world”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24:14).</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make disciples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of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(Mt 28:19).</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to all the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(Mk 13:10).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FFFF00"/>
                </a:highligh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highlight>
                  <a:srgbClr val="FFFF00"/>
                </a:highligh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highlight>
                  <a:srgbClr val="FFFF00"/>
                </a:highlight>
                <a:uLnTx/>
                <a:uFillTx/>
                <a:latin typeface="Advent Sans Logo" panose="020B0502040504020204" pitchFamily="34" charset="0"/>
                <a:ea typeface="Advent Sans Logo" panose="020B0502040504020204" pitchFamily="34" charset="0"/>
                <a:cs typeface="Advent Sans Logo" panose="020B0502040504020204" pitchFamily="34" charset="0"/>
              </a:rPr>
              <a:t> the gospel . . . to every creature” </a:t>
            </a:r>
            <a:r>
              <a:rPr kumimoji="0" lang="en-US" sz="2400" b="0" i="0" u="none" strike="noStrike" kern="1200" cap="none" spc="0" normalizeH="0" baseline="0" noProof="0" dirty="0">
                <a:ln>
                  <a:noFill/>
                </a:ln>
                <a:solidFill>
                  <a:prstClr val="black"/>
                </a:solidFill>
                <a:effectLst/>
                <a:highlight>
                  <a:srgbClr val="FFFF00"/>
                </a:highlight>
                <a:uLnTx/>
                <a:uFillTx/>
                <a:latin typeface="Advent Sans Logo" panose="020B0502040504020204" pitchFamily="34" charset="0"/>
                <a:ea typeface="Advent Sans Logo" panose="020B0502040504020204" pitchFamily="34" charset="0"/>
                <a:cs typeface="Advent Sans Logo" panose="020B0502040504020204" pitchFamily="34" charset="0"/>
              </a:rPr>
              <a:t>(Mk 16:15).</a:t>
            </a:r>
            <a:endParaRPr kumimoji="0" lang="en-US" sz="3600" b="0" i="0" u="none" strike="noStrike" kern="1200" cap="none" spc="0" normalizeH="0" baseline="0" noProof="0" dirty="0">
              <a:ln>
                <a:noFill/>
              </a:ln>
              <a:solidFill>
                <a:prstClr val="black"/>
              </a:solidFill>
              <a:effectLst/>
              <a:highlight>
                <a:srgbClr val="FFFF00"/>
              </a:highligh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“repentance . . .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all nations”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(Lk 24:47).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witnesses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the end of the earth”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1:8).</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to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 . . to every nation”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(Rev 14:6).</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2600775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40C42-78E2-BF5A-5688-19B3FDBE83B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C7063D4-68FA-97E3-D0F4-6E519DA9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82C68E3-A434-37B0-EB2B-181987A4C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BD999B5-81D2-8836-4394-4639FD5D7744}"/>
              </a:ext>
            </a:extLst>
          </p:cNvPr>
          <p:cNvSpPr txBox="1"/>
          <p:nvPr/>
        </p:nvSpPr>
        <p:spPr>
          <a:xfrm>
            <a:off x="1103085" y="2070358"/>
            <a:ext cx="99858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Lord desires that His word of grace shall be brought home to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every soul</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To a great degree this must be accomplished by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 labor</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This was Christ's method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68DA6BE4-5C82-9593-43F7-12AF0BC54E05}"/>
              </a:ext>
            </a:extLst>
          </p:cNvPr>
          <p:cNvSpPr txBox="1"/>
          <p:nvPr/>
        </p:nvSpPr>
        <p:spPr>
          <a:xfrm>
            <a:off x="3222155" y="4858742"/>
            <a:ext cx="5747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Object Lessons,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229</a:t>
            </a:r>
          </a:p>
        </p:txBody>
      </p:sp>
    </p:spTree>
    <p:extLst>
      <p:ext uri="{BB962C8B-B14F-4D97-AF65-F5344CB8AC3E}">
        <p14:creationId xmlns:p14="http://schemas.microsoft.com/office/powerpoint/2010/main" val="4022701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C16B4-C00E-55B6-5BA0-1CD14D42B60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7EB7FE2-3632-B809-4A1C-22C70CE9B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C9FFB3A-92ED-20B2-8889-76AD312C7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639B40-CE01-7B68-81D0-83D23AA8A694}"/>
              </a:ext>
            </a:extLst>
          </p:cNvPr>
          <p:cNvSpPr txBox="1"/>
          <p:nvPr/>
        </p:nvSpPr>
        <p:spPr>
          <a:xfrm>
            <a:off x="1103085" y="2070358"/>
            <a:ext cx="99858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that time a great persecution arose against the church which was at Jerusalem; and they were all scattered throughout the regions of Judea and Samaria,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except the apostles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B0C16A51-5732-95E3-B815-EBEE47361D20}"/>
              </a:ext>
            </a:extLst>
          </p:cNvPr>
          <p:cNvSpPr txBox="1"/>
          <p:nvPr/>
        </p:nvSpPr>
        <p:spPr>
          <a:xfrm>
            <a:off x="3222155" y="4858742"/>
            <a:ext cx="5747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8:1</a:t>
            </a:r>
          </a:p>
        </p:txBody>
      </p:sp>
    </p:spTree>
    <p:extLst>
      <p:ext uri="{BB962C8B-B14F-4D97-AF65-F5344CB8AC3E}">
        <p14:creationId xmlns:p14="http://schemas.microsoft.com/office/powerpoint/2010/main" val="1964383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3DD868-8919-9977-3814-CFD16B3B172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9AFF4F-9FD8-8AF4-87B1-C8B8B203D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E1805C-8819-B243-F3C6-CF4B5269D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B685F24-F833-A80F-B800-5380FBF7F45E}"/>
              </a:ext>
            </a:extLst>
          </p:cNvPr>
          <p:cNvSpPr txBox="1"/>
          <p:nvPr/>
        </p:nvSpPr>
        <p:spPr>
          <a:xfrm>
            <a:off x="1103083" y="2471411"/>
            <a:ext cx="998582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“Therefore those who were scattered went everywhere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preaching the word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
        <p:nvSpPr>
          <p:cNvPr id="4" name="TextBox 3">
            <a:extLst>
              <a:ext uri="{FF2B5EF4-FFF2-40B4-BE49-F238E27FC236}">
                <a16:creationId xmlns:a16="http://schemas.microsoft.com/office/drawing/2014/main" id="{32B7C978-1757-0E90-A7A7-164D87265EB3}"/>
              </a:ext>
            </a:extLst>
          </p:cNvPr>
          <p:cNvSpPr txBox="1"/>
          <p:nvPr/>
        </p:nvSpPr>
        <p:spPr>
          <a:xfrm>
            <a:off x="3222153" y="4440064"/>
            <a:ext cx="5747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8:4</a:t>
            </a:r>
          </a:p>
        </p:txBody>
      </p:sp>
    </p:spTree>
    <p:extLst>
      <p:ext uri="{BB962C8B-B14F-4D97-AF65-F5344CB8AC3E}">
        <p14:creationId xmlns:p14="http://schemas.microsoft.com/office/powerpoint/2010/main" val="2252028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80BE3B-D8F5-0DB7-26D0-5C1E2E1E24F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DA0D59-E0D0-6B35-4304-C3BEA6BB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F565B91-B7BB-94D3-C936-0518F22A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8A44520-92C2-4D30-AABA-DD20E514565B}"/>
              </a:ext>
            </a:extLst>
          </p:cNvPr>
          <p:cNvSpPr txBox="1"/>
          <p:nvPr/>
        </p:nvSpPr>
        <p:spPr>
          <a:xfrm>
            <a:off x="1103075" y="1142553"/>
            <a:ext cx="9985829"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“So Philip ran to him, and heard him reading the prophet Isaiah, and said, ‘Do you understand what you are reading?’ And he said, ‘How can I, unless someone guides me?’ And he asked Philip to come up and sit with him. . . . Then Philip opened his mouth, and beginning at this Scripture,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preached Jesus to him</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p>
        </p:txBody>
      </p:sp>
      <p:sp>
        <p:nvSpPr>
          <p:cNvPr id="4" name="TextBox 3">
            <a:extLst>
              <a:ext uri="{FF2B5EF4-FFF2-40B4-BE49-F238E27FC236}">
                <a16:creationId xmlns:a16="http://schemas.microsoft.com/office/drawing/2014/main" id="{C844078D-33E5-7A46-8F5C-BCD8B66839B8}"/>
              </a:ext>
            </a:extLst>
          </p:cNvPr>
          <p:cNvSpPr txBox="1"/>
          <p:nvPr/>
        </p:nvSpPr>
        <p:spPr>
          <a:xfrm>
            <a:off x="3222145" y="5405098"/>
            <a:ext cx="5747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Acts 8:30-31, 35</a:t>
            </a:r>
          </a:p>
        </p:txBody>
      </p:sp>
    </p:spTree>
    <p:extLst>
      <p:ext uri="{BB962C8B-B14F-4D97-AF65-F5344CB8AC3E}">
        <p14:creationId xmlns:p14="http://schemas.microsoft.com/office/powerpoint/2010/main" val="2533275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7AD98B-ADFA-FC98-BDE2-56521206A47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E57C07B-F812-B85D-60A0-2A492FB0E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6D9F4E-BE4D-D776-749E-A7C75D2F6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6FC0A75-D30C-227B-84E7-2C27CF2E908D}"/>
              </a:ext>
            </a:extLst>
          </p:cNvPr>
          <p:cNvSpPr txBox="1"/>
          <p:nvPr/>
        </p:nvSpPr>
        <p:spPr>
          <a:xfrm>
            <a:off x="2132477" y="2644170"/>
            <a:ext cx="79270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the Bible, preaching is primarily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personal</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15742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82D962-0B07-8EE7-0DDA-4461DF7C91D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C16EEA1-999C-D161-1D12-92012D9A2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3B34591-BC65-D9B8-462A-56B645BD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B525A82-0828-383E-3174-F8CF6BE6EBDA}"/>
              </a:ext>
            </a:extLst>
          </p:cNvPr>
          <p:cNvSpPr txBox="1"/>
          <p:nvPr/>
        </p:nvSpPr>
        <p:spPr>
          <a:xfrm>
            <a:off x="1910655" y="2644170"/>
            <a:ext cx="837068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4. The church, and especially pastors, are </a:t>
            </a: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called to train</a:t>
            </a: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p:txBody>
      </p:sp>
    </p:spTree>
    <p:extLst>
      <p:ext uri="{BB962C8B-B14F-4D97-AF65-F5344CB8AC3E}">
        <p14:creationId xmlns:p14="http://schemas.microsoft.com/office/powerpoint/2010/main" val="1043437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A4584A-361F-9E54-85CD-F896EC58277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543547D-B587-D5FD-6CAA-A426457B5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3EA85D0-FCEC-BC62-7E60-535597F8F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6F30A1-9D25-5689-9442-D3103A04A13F}"/>
              </a:ext>
            </a:extLst>
          </p:cNvPr>
          <p:cNvSpPr txBox="1"/>
          <p:nvPr/>
        </p:nvSpPr>
        <p:spPr>
          <a:xfrm>
            <a:off x="2277698" y="3013501"/>
            <a:ext cx="76366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Every disciple </a:t>
            </a:r>
            <a:r>
              <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can preach.</a:t>
            </a:r>
          </a:p>
        </p:txBody>
      </p:sp>
    </p:spTree>
    <p:extLst>
      <p:ext uri="{BB962C8B-B14F-4D97-AF65-F5344CB8AC3E}">
        <p14:creationId xmlns:p14="http://schemas.microsoft.com/office/powerpoint/2010/main" val="2227916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8CCCFB-1493-3804-85CE-A72E8BB3DC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8DE2526-0D13-9D8F-0692-A219E3C3B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304E894-19B6-730E-E4A0-D5C6BAA8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5BD066C-CD7E-0099-4E9C-E287EE86FB06}"/>
              </a:ext>
            </a:extLst>
          </p:cNvPr>
          <p:cNvSpPr txBox="1"/>
          <p:nvPr/>
        </p:nvSpPr>
        <p:spPr>
          <a:xfrm>
            <a:off x="1474537" y="1594971"/>
            <a:ext cx="924292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“When we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are successful in the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work of </a:t>
            </a:r>
            <a:r>
              <a:rPr kumimoji="0" lang="en-US" sz="3600" b="0" i="0" u="none" strike="noStrike" kern="1200" cap="none" spc="0" normalizeH="0" baseline="0" noProof="0" dirty="0" err="1">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soulsaving</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those who are added to the faith will, in turn, use their ability in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giving the truth to others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9F323155-6071-6DB0-6B90-3A8DFE8F367E}"/>
              </a:ext>
            </a:extLst>
          </p:cNvPr>
          <p:cNvSpPr txBox="1"/>
          <p:nvPr/>
        </p:nvSpPr>
        <p:spPr>
          <a:xfrm>
            <a:off x="2396737" y="4457293"/>
            <a:ext cx="7398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Testimonies for the Church,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vol. 9, p. 85</a:t>
            </a:r>
          </a:p>
        </p:txBody>
      </p:sp>
    </p:spTree>
    <p:extLst>
      <p:ext uri="{BB962C8B-B14F-4D97-AF65-F5344CB8AC3E}">
        <p14:creationId xmlns:p14="http://schemas.microsoft.com/office/powerpoint/2010/main" val="3411267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95A2F-26EB-336F-B306-4C3DA5C3625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8B94165-6FA5-3861-6597-761F07A6C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CE9491A-86F2-03DF-A596-D6BE8DA0E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5AA9949-8833-A84A-46E6-FB4010907533}"/>
              </a:ext>
            </a:extLst>
          </p:cNvPr>
          <p:cNvSpPr txBox="1"/>
          <p:nvPr/>
        </p:nvSpPr>
        <p:spPr>
          <a:xfrm>
            <a:off x="1040490" y="1732940"/>
            <a:ext cx="1011101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“Let ministers teach church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members that in order to grow in spirituality, they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must carry the burden that the Lord has laid upon them—the burden of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leading souls into the truth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p>
        </p:txBody>
      </p:sp>
      <p:sp>
        <p:nvSpPr>
          <p:cNvPr id="4" name="TextBox 3">
            <a:extLst>
              <a:ext uri="{FF2B5EF4-FFF2-40B4-BE49-F238E27FC236}">
                <a16:creationId xmlns:a16="http://schemas.microsoft.com/office/drawing/2014/main" id="{7EA56EA8-1487-B586-AECD-3868C56831C7}"/>
              </a:ext>
            </a:extLst>
          </p:cNvPr>
          <p:cNvSpPr txBox="1"/>
          <p:nvPr/>
        </p:nvSpPr>
        <p:spPr>
          <a:xfrm>
            <a:off x="3944259" y="4521324"/>
            <a:ext cx="43034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Christian Service,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69</a:t>
            </a:r>
          </a:p>
        </p:txBody>
      </p:sp>
    </p:spTree>
    <p:extLst>
      <p:ext uri="{BB962C8B-B14F-4D97-AF65-F5344CB8AC3E}">
        <p14:creationId xmlns:p14="http://schemas.microsoft.com/office/powerpoint/2010/main" val="2462828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90DCA1-CF5C-A27B-E592-01FAA0BAFF3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17B858B-B5E0-4D3D-CE6B-B390A33BC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F0DCDF5-39EC-AEF9-C2AB-8FF7CE861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6421BB1-305F-647B-20C2-650AA59B09B9}"/>
              </a:ext>
            </a:extLst>
          </p:cNvPr>
          <p:cNvSpPr txBox="1"/>
          <p:nvPr/>
        </p:nvSpPr>
        <p:spPr>
          <a:xfrm>
            <a:off x="1354696" y="1273262"/>
            <a:ext cx="948260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“When He sent forth the Twelve and afterward the Seventy, to proclaim the kingdom of God, He was teaching them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their duty to impart to others</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what He had made known to them. In all His work He was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training them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for individual labor . . .”</a:t>
            </a:r>
          </a:p>
        </p:txBody>
      </p:sp>
      <p:sp>
        <p:nvSpPr>
          <p:cNvPr id="4" name="TextBox 3">
            <a:extLst>
              <a:ext uri="{FF2B5EF4-FFF2-40B4-BE49-F238E27FC236}">
                <a16:creationId xmlns:a16="http://schemas.microsoft.com/office/drawing/2014/main" id="{EAF26572-88ED-ED78-659B-2C77859DA084}"/>
              </a:ext>
            </a:extLst>
          </p:cNvPr>
          <p:cNvSpPr txBox="1"/>
          <p:nvPr/>
        </p:nvSpPr>
        <p:spPr>
          <a:xfrm>
            <a:off x="3237353" y="4999963"/>
            <a:ext cx="57172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Acts of the Apostles, p. 32</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090627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68488B-A5F9-5281-0EB3-436A9A5ECAD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737AD72-4E69-5187-22E9-ED485EB01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A4A6059-EC6B-40D0-9F34-8C81F5F20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8D2F38D-A272-C121-E3EA-A5195B4C2702}"/>
              </a:ext>
            </a:extLst>
          </p:cNvPr>
          <p:cNvSpPr txBox="1"/>
          <p:nvPr/>
        </p:nvSpPr>
        <p:spPr>
          <a:xfrm>
            <a:off x="1103085" y="1792238"/>
            <a:ext cx="9985829"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“It is not preaching that is the most important; it is house-to-house work,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reasoning from the Word, explaining the Word</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It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is those workers who follow the methods that Christ followed who will win souls for their hire.”</a:t>
            </a:r>
          </a:p>
        </p:txBody>
      </p:sp>
      <p:sp>
        <p:nvSpPr>
          <p:cNvPr id="4" name="TextBox 3">
            <a:extLst>
              <a:ext uri="{FF2B5EF4-FFF2-40B4-BE49-F238E27FC236}">
                <a16:creationId xmlns:a16="http://schemas.microsoft.com/office/drawing/2014/main" id="{056BFAD7-F902-5B55-2302-51790CE36DC9}"/>
              </a:ext>
            </a:extLst>
          </p:cNvPr>
          <p:cNvSpPr txBox="1"/>
          <p:nvPr/>
        </p:nvSpPr>
        <p:spPr>
          <a:xfrm>
            <a:off x="3865269" y="5134620"/>
            <a:ext cx="4461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Gospel Workers,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468</a:t>
            </a:r>
          </a:p>
        </p:txBody>
      </p:sp>
    </p:spTree>
    <p:extLst>
      <p:ext uri="{BB962C8B-B14F-4D97-AF65-F5344CB8AC3E}">
        <p14:creationId xmlns:p14="http://schemas.microsoft.com/office/powerpoint/2010/main" val="75364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D5632-3DAA-9C3D-8663-062C55A8204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D63380-B099-A94A-0DF4-8D4C8635B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05E1F8A-A960-44E2-2A9B-2A396282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8B3DA27-97F8-5D4B-68D2-E60276B086DC}"/>
              </a:ext>
            </a:extLst>
          </p:cNvPr>
          <p:cNvSpPr txBox="1"/>
          <p:nvPr/>
        </p:nvSpPr>
        <p:spPr>
          <a:xfrm>
            <a:off x="982578" y="1997839"/>
            <a:ext cx="1022684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“if we can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have but one part done, let it be the individual labor of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opening the Scriptures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households . .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80CB7D3C-A38F-6BEF-F32A-365540603115}"/>
              </a:ext>
            </a:extLst>
          </p:cNvPr>
          <p:cNvSpPr txBox="1"/>
          <p:nvPr/>
        </p:nvSpPr>
        <p:spPr>
          <a:xfrm>
            <a:off x="2835852" y="4784590"/>
            <a:ext cx="65202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Review and Herald,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3/13/1888</a:t>
            </a:r>
          </a:p>
        </p:txBody>
      </p:sp>
    </p:spTree>
    <p:extLst>
      <p:ext uri="{BB962C8B-B14F-4D97-AF65-F5344CB8AC3E}">
        <p14:creationId xmlns:p14="http://schemas.microsoft.com/office/powerpoint/2010/main" val="4151797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AA0C8-1B91-270A-5AAD-42BCD3C2DA3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1DB8063-4886-B3F4-DC02-CAF1CD759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C39751-9497-4F91-A9C5-4677627E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E58E40-CBB8-8767-2375-A8BCACB0E355}"/>
              </a:ext>
            </a:extLst>
          </p:cNvPr>
          <p:cNvSpPr txBox="1"/>
          <p:nvPr/>
        </p:nvSpPr>
        <p:spPr>
          <a:xfrm>
            <a:off x="982578" y="1997839"/>
            <a:ext cx="1022684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“if we can </a:t>
            </a: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have but one part done, let it be the individual labor of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opening the Scriptures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in households . .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1C089811-9FD7-8794-1F91-7C2EAC4F877B}"/>
              </a:ext>
            </a:extLst>
          </p:cNvPr>
          <p:cNvSpPr txBox="1"/>
          <p:nvPr/>
        </p:nvSpPr>
        <p:spPr>
          <a:xfrm>
            <a:off x="2835852" y="4784590"/>
            <a:ext cx="65202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Review and Herald,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3/13/1888</a:t>
            </a:r>
          </a:p>
        </p:txBody>
      </p:sp>
    </p:spTree>
    <p:extLst>
      <p:ext uri="{BB962C8B-B14F-4D97-AF65-F5344CB8AC3E}">
        <p14:creationId xmlns:p14="http://schemas.microsoft.com/office/powerpoint/2010/main" val="3571111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30CDB2-97C9-1626-5FC6-85113F3BAE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E6B7CD1-7D12-8A27-7A5E-70A766F8F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776718-B63A-902C-E967-D445E5B2D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9F63714-1F71-809A-D925-5DC35C448B73}"/>
              </a:ext>
            </a:extLst>
          </p:cNvPr>
          <p:cNvSpPr txBox="1"/>
          <p:nvPr/>
        </p:nvSpPr>
        <p:spPr>
          <a:xfrm>
            <a:off x="1149013" y="1977289"/>
            <a:ext cx="989396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dissemination of the truth of God is not confined to a few ordained ministers. The truth is to be scattered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by all who claim to be disciples of Christ</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1543402D-34C0-97B8-A0AA-7FEA40EB41E7}"/>
              </a:ext>
            </a:extLst>
          </p:cNvPr>
          <p:cNvSpPr txBox="1"/>
          <p:nvPr/>
        </p:nvSpPr>
        <p:spPr>
          <a:xfrm>
            <a:off x="2835851" y="4777027"/>
            <a:ext cx="65202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Christian Service,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68</a:t>
            </a:r>
          </a:p>
        </p:txBody>
      </p:sp>
    </p:spTree>
    <p:extLst>
      <p:ext uri="{BB962C8B-B14F-4D97-AF65-F5344CB8AC3E}">
        <p14:creationId xmlns:p14="http://schemas.microsoft.com/office/powerpoint/2010/main" val="2313468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BB99C-4196-3C8E-BCC0-15566125F3D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8EB0606-5C76-5EA8-96FE-E0D7976A7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710612A-029F-13DC-3F96-A327000E6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29D0DD-1B49-A748-9103-22FB2F2B1E5D}"/>
              </a:ext>
            </a:extLst>
          </p:cNvPr>
          <p:cNvSpPr txBox="1"/>
          <p:nvPr/>
        </p:nvSpPr>
        <p:spPr>
          <a:xfrm>
            <a:off x="1618742" y="1547960"/>
            <a:ext cx="8954507"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“Satan is now seeking to hold God’s people in a state of inactivity, to keep them from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acting their part in spreading the truth</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that they may at last be weighed in the balance and found wanting.”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105E38E6-D328-DA3C-90C6-7CFD2644D2EC}"/>
              </a:ext>
            </a:extLst>
          </p:cNvPr>
          <p:cNvSpPr txBox="1"/>
          <p:nvPr/>
        </p:nvSpPr>
        <p:spPr>
          <a:xfrm>
            <a:off x="2835847" y="5017652"/>
            <a:ext cx="65202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Christian Service,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a:t>
            </a:r>
            <a:r>
              <a:rPr lang="en-US" sz="32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37</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554840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86CDF8-2922-EFC9-8CA8-3F2AECD1689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638AAC7-7274-A528-2D42-4DB97A409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FC81DE3-275C-1F93-84AF-DCAE83F61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02E7385-7EAD-A570-58E6-E6C0534C8890}"/>
              </a:ext>
            </a:extLst>
          </p:cNvPr>
          <p:cNvSpPr txBox="1"/>
          <p:nvPr/>
        </p:nvSpPr>
        <p:spPr>
          <a:xfrm>
            <a:off x="1673759" y="1879317"/>
            <a:ext cx="884447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church is God's appointed agency for the salvation of men. It was organized for service, and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its mission is to carry the gospel </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to the world.” </a:t>
            </a:r>
          </a:p>
        </p:txBody>
      </p:sp>
      <p:sp>
        <p:nvSpPr>
          <p:cNvPr id="4" name="TextBox 3">
            <a:extLst>
              <a:ext uri="{FF2B5EF4-FFF2-40B4-BE49-F238E27FC236}">
                <a16:creationId xmlns:a16="http://schemas.microsoft.com/office/drawing/2014/main" id="{23AB739D-7DDF-3D7A-E804-A616290A0FCD}"/>
              </a:ext>
            </a:extLst>
          </p:cNvPr>
          <p:cNvSpPr txBox="1"/>
          <p:nvPr/>
        </p:nvSpPr>
        <p:spPr>
          <a:xfrm>
            <a:off x="3235601" y="4698015"/>
            <a:ext cx="57207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Acts of the Apostles,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9</a:t>
            </a:r>
          </a:p>
        </p:txBody>
      </p:sp>
    </p:spTree>
    <p:extLst>
      <p:ext uri="{BB962C8B-B14F-4D97-AF65-F5344CB8AC3E}">
        <p14:creationId xmlns:p14="http://schemas.microsoft.com/office/powerpoint/2010/main" val="96981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881138"/>
            <a:ext cx="99858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“Many would be willing to work if they were taught how to begin. They need to be instructed and encouraged. </a:t>
            </a:r>
            <a:r>
              <a:rPr kumimoji="0" lang="en-US" sz="3600" b="1" i="0" u="none" strike="noStrike" kern="1200" cap="none" spc="0" normalizeH="0" baseline="0" noProof="0" dirty="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Every church should be a training school</a:t>
            </a: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for Christian workers” </a:t>
            </a:r>
          </a:p>
        </p:txBody>
      </p:sp>
      <p:sp>
        <p:nvSpPr>
          <p:cNvPr id="4" name="TextBox 3">
            <a:extLst>
              <a:ext uri="{FF2B5EF4-FFF2-40B4-BE49-F238E27FC236}">
                <a16:creationId xmlns:a16="http://schemas.microsoft.com/office/drawing/2014/main" id="{53D3D32F-FC62-C4EA-095F-E4433E27274F}"/>
              </a:ext>
            </a:extLst>
          </p:cNvPr>
          <p:cNvSpPr txBox="1"/>
          <p:nvPr/>
        </p:nvSpPr>
        <p:spPr>
          <a:xfrm>
            <a:off x="3235602" y="4698925"/>
            <a:ext cx="57207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The Ministry of Healing,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p. 149</a:t>
            </a:r>
          </a:p>
        </p:txBody>
      </p:sp>
    </p:spTree>
    <p:extLst>
      <p:ext uri="{BB962C8B-B14F-4D97-AF65-F5344CB8AC3E}">
        <p14:creationId xmlns:p14="http://schemas.microsoft.com/office/powerpoint/2010/main" val="3187777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E682D-64EC-1C97-C7FB-06740C966C5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D2028A9-0C34-EB0A-F1F3-70F9D831A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26D2268-2280-2B96-FAB9-54627EC66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955DEB2-10D3-8821-85BC-6ED168F1858E}"/>
              </a:ext>
            </a:extLst>
          </p:cNvPr>
          <p:cNvSpPr txBox="1"/>
          <p:nvPr/>
        </p:nvSpPr>
        <p:spPr>
          <a:xfrm>
            <a:off x="2630344" y="1137231"/>
            <a:ext cx="69313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Discipleship Culture</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99DC863D-F801-CFBE-6B6C-2F0397C8E333}"/>
              </a:ext>
            </a:extLst>
          </p:cNvPr>
          <p:cNvSpPr txBox="1"/>
          <p:nvPr/>
        </p:nvSpPr>
        <p:spPr>
          <a:xfrm>
            <a:off x="1860884" y="2625398"/>
            <a:ext cx="8470232" cy="1908215"/>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Prioritizes personal ministry.</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908656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6EB8A9-945B-337E-CC95-1B32DFD0D02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770746-FB90-2BDF-0353-CF1BAADBE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51DE88E-5583-540C-9730-68C8EBC6E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DE837C-725F-7A23-AF32-38C574D9A59C}"/>
              </a:ext>
            </a:extLst>
          </p:cNvPr>
          <p:cNvSpPr txBox="1"/>
          <p:nvPr/>
        </p:nvSpPr>
        <p:spPr>
          <a:xfrm>
            <a:off x="2630344" y="1137231"/>
            <a:ext cx="69313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Discipleship Culture</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28149B0D-C92B-C307-0B6F-1DCB26E3AA0B}"/>
              </a:ext>
            </a:extLst>
          </p:cNvPr>
          <p:cNvSpPr txBox="1"/>
          <p:nvPr/>
        </p:nvSpPr>
        <p:spPr>
          <a:xfrm>
            <a:off x="1860884" y="2625398"/>
            <a:ext cx="8470232" cy="2616101"/>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Prioritizes personal ministry.</a:t>
            </a:r>
          </a:p>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lang="en-US" sz="3600" dirty="0">
                <a:latin typeface="Advent Sans Logo" panose="020B0502040504020204" pitchFamily="34" charset="0"/>
                <a:ea typeface="Advent Sans Logo" panose="020B0502040504020204" pitchFamily="34" charset="0"/>
                <a:cs typeface="Advent Sans Logo" panose="020B0502040504020204" pitchFamily="34" charset="0"/>
              </a:rPr>
              <a:t>Shares Bible truth.</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172576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3B4454-148B-F688-7B7A-8DFC7144CC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9FA9B89-7974-6EF6-5F42-A4B2C3091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33AEB6-C8A1-0A81-8D5A-419405A24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39D6ED3-BAD1-77CC-9262-D92F94E2F886}"/>
              </a:ext>
            </a:extLst>
          </p:cNvPr>
          <p:cNvSpPr txBox="1"/>
          <p:nvPr/>
        </p:nvSpPr>
        <p:spPr>
          <a:xfrm>
            <a:off x="2630344" y="1137231"/>
            <a:ext cx="69313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Discipleship Culture</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B1670F88-A720-0432-6C56-A3D74812A5C2}"/>
              </a:ext>
            </a:extLst>
          </p:cNvPr>
          <p:cNvSpPr txBox="1"/>
          <p:nvPr/>
        </p:nvSpPr>
        <p:spPr>
          <a:xfrm>
            <a:off x="1860884" y="2625398"/>
            <a:ext cx="8470232" cy="3323987"/>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Prioritizes personal ministry.</a:t>
            </a:r>
          </a:p>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lang="en-US" sz="3600" dirty="0">
                <a:latin typeface="Advent Sans Logo" panose="020B0502040504020204" pitchFamily="34" charset="0"/>
                <a:ea typeface="Advent Sans Logo" panose="020B0502040504020204" pitchFamily="34" charset="0"/>
                <a:cs typeface="Advent Sans Logo" panose="020B0502040504020204" pitchFamily="34" charset="0"/>
              </a:rPr>
              <a:t>Shares Bible truth.</a:t>
            </a:r>
          </a:p>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Trains </a:t>
            </a:r>
            <a:r>
              <a:rPr lang="en-US" sz="3600" dirty="0">
                <a:latin typeface="Advent Sans Logo" panose="020B0502040504020204" pitchFamily="34" charset="0"/>
                <a:ea typeface="Advent Sans Logo" panose="020B0502040504020204" pitchFamily="34" charset="0"/>
                <a:cs typeface="Advent Sans Logo" panose="020B0502040504020204" pitchFamily="34" charset="0"/>
              </a:rPr>
              <a:t>Christian workers.</a:t>
            </a:r>
            <a:endPar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342025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ADBBD-BF91-2051-53DA-00A556D0E5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68F0B41-B695-A318-BF47-4BADA7D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9C59297-4425-594E-9A1F-9565ADCDC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4201E9B-DF9D-20BB-8541-C4B99F272B23}"/>
              </a:ext>
            </a:extLst>
          </p:cNvPr>
          <p:cNvSpPr txBox="1"/>
          <p:nvPr/>
        </p:nvSpPr>
        <p:spPr>
          <a:xfrm>
            <a:off x="2630344" y="1137231"/>
            <a:ext cx="69313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Christ’s Method</a:t>
            </a:r>
            <a:endParaRPr kumimoji="0" lang="en-US" sz="48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6375ED62-1218-0314-9E84-7BC011082237}"/>
              </a:ext>
            </a:extLst>
          </p:cNvPr>
          <p:cNvSpPr txBox="1"/>
          <p:nvPr/>
        </p:nvSpPr>
        <p:spPr>
          <a:xfrm>
            <a:off x="1860884" y="2625398"/>
            <a:ext cx="8470232" cy="3323987"/>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Befriend</a:t>
            </a:r>
          </a:p>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lang="en-US"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Proclaim</a:t>
            </a:r>
          </a:p>
          <a:p>
            <a:pPr marL="742950" marR="0" lvl="0" indent="-742950" defTabSz="914400" rtl="0" eaLnBrk="1" fontAlgn="auto" latinLnBrk="0" hangingPunct="1">
              <a:lnSpc>
                <a:spcPct val="100000"/>
              </a:lnSpc>
              <a:spcBef>
                <a:spcPts val="0"/>
              </a:spcBef>
              <a:spcAft>
                <a:spcPts val="120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Train</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2556141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E0211-8251-19D4-7BDA-951A986D047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04D2BDA-707A-EBD4-A4A6-7AD6AA832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522B5F7-3E90-B3BC-33D4-2B45240EC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34BB2B2-ECEF-4A95-7C2F-E2A4157AAA86}"/>
              </a:ext>
            </a:extLst>
          </p:cNvPr>
          <p:cNvSpPr txBox="1"/>
          <p:nvPr/>
        </p:nvSpPr>
        <p:spPr>
          <a:xfrm>
            <a:off x="698500"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Christ’s Method</a:t>
            </a:r>
          </a:p>
        </p:txBody>
      </p:sp>
      <p:sp>
        <p:nvSpPr>
          <p:cNvPr id="5" name="TextBox 4">
            <a:extLst>
              <a:ext uri="{FF2B5EF4-FFF2-40B4-BE49-F238E27FC236}">
                <a16:creationId xmlns:a16="http://schemas.microsoft.com/office/drawing/2014/main" id="{871C1847-E7AD-978F-DA17-DDBE9EC10369}"/>
              </a:ext>
            </a:extLst>
          </p:cNvPr>
          <p:cNvSpPr txBox="1"/>
          <p:nvPr/>
        </p:nvSpPr>
        <p:spPr>
          <a:xfrm>
            <a:off x="6079958"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GROW</a:t>
            </a:r>
          </a:p>
        </p:txBody>
      </p:sp>
      <p:sp>
        <p:nvSpPr>
          <p:cNvPr id="6" name="TextBox 5">
            <a:extLst>
              <a:ext uri="{FF2B5EF4-FFF2-40B4-BE49-F238E27FC236}">
                <a16:creationId xmlns:a16="http://schemas.microsoft.com/office/drawing/2014/main" id="{18FCCE6B-42F6-4853-AA40-7D4F336CEDAF}"/>
              </a:ext>
            </a:extLst>
          </p:cNvPr>
          <p:cNvSpPr txBox="1"/>
          <p:nvPr/>
        </p:nvSpPr>
        <p:spPr>
          <a:xfrm>
            <a:off x="807719" y="1594275"/>
            <a:ext cx="5033733" cy="565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1:</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Befriend</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2: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Proclaim</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Step 3:</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rPr>
              <a:t>Train</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7" name="TextBox 6">
            <a:extLst>
              <a:ext uri="{FF2B5EF4-FFF2-40B4-BE49-F238E27FC236}">
                <a16:creationId xmlns:a16="http://schemas.microsoft.com/office/drawing/2014/main" id="{92BCD363-DA6A-B1B0-B6B4-2FD58AEBB5C0}"/>
              </a:ext>
            </a:extLst>
          </p:cNvPr>
          <p:cNvSpPr txBox="1"/>
          <p:nvPr/>
        </p:nvSpPr>
        <p:spPr>
          <a:xfrm>
            <a:off x="7560495" y="1594275"/>
            <a:ext cx="3883903" cy="60247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Prepare</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Plant</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Cultivate</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rPr>
              <a:t>Harvest</a:t>
            </a:r>
          </a:p>
          <a:p>
            <a:pPr marL="0" marR="0" lvl="0" indent="0" algn="l" defTabSz="1219169" rtl="0" eaLnBrk="1" fontAlgn="auto" latinLnBrk="0" hangingPunct="0">
              <a:lnSpc>
                <a:spcPct val="100000"/>
              </a:lnSpc>
              <a:spcBef>
                <a:spcPts val="0"/>
              </a:spcBef>
              <a:spcAft>
                <a:spcPts val="250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Preserve</a:t>
            </a: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cxnSp>
        <p:nvCxnSpPr>
          <p:cNvPr id="9" name="Straight Arrow Connector 8">
            <a:extLst>
              <a:ext uri="{FF2B5EF4-FFF2-40B4-BE49-F238E27FC236}">
                <a16:creationId xmlns:a16="http://schemas.microsoft.com/office/drawing/2014/main" id="{EAC30BD5-C638-E9B3-3CF0-9B580E7FC2B0}"/>
              </a:ext>
            </a:extLst>
          </p:cNvPr>
          <p:cNvCxnSpPr/>
          <p:nvPr/>
        </p:nvCxnSpPr>
        <p:spPr>
          <a:xfrm>
            <a:off x="4818743" y="1862779"/>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93B750-B08C-64C3-C608-4ECBDF0FB528}"/>
              </a:ext>
            </a:extLst>
          </p:cNvPr>
          <p:cNvCxnSpPr/>
          <p:nvPr/>
        </p:nvCxnSpPr>
        <p:spPr>
          <a:xfrm>
            <a:off x="4818743" y="3772501"/>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70106E0-BDF6-1F77-E541-597F0643B46B}"/>
              </a:ext>
            </a:extLst>
          </p:cNvPr>
          <p:cNvCxnSpPr>
            <a:cxnSpLocks/>
          </p:cNvCxnSpPr>
          <p:nvPr/>
        </p:nvCxnSpPr>
        <p:spPr>
          <a:xfrm flipV="1">
            <a:off x="4810916" y="2845515"/>
            <a:ext cx="1488283" cy="926985"/>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7E2C8D-4F13-A012-4EF4-22C53B832696}"/>
              </a:ext>
            </a:extLst>
          </p:cNvPr>
          <p:cNvCxnSpPr>
            <a:cxnSpLocks/>
          </p:cNvCxnSpPr>
          <p:nvPr/>
        </p:nvCxnSpPr>
        <p:spPr>
          <a:xfrm>
            <a:off x="4818743" y="3772501"/>
            <a:ext cx="1480456" cy="834137"/>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F80ADA-6ACA-A11C-A775-F68C44F3A76D}"/>
              </a:ext>
            </a:extLst>
          </p:cNvPr>
          <p:cNvCxnSpPr>
            <a:cxnSpLocks/>
          </p:cNvCxnSpPr>
          <p:nvPr/>
        </p:nvCxnSpPr>
        <p:spPr>
          <a:xfrm flipV="1">
            <a:off x="3962400" y="5611958"/>
            <a:ext cx="2117558" cy="16821"/>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FC8B16-3CBB-48B3-BDF6-5D31F31B7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665" y="1453217"/>
            <a:ext cx="819124" cy="819124"/>
          </a:xfrm>
          <a:prstGeom prst="rect">
            <a:avLst/>
          </a:prstGeom>
        </p:spPr>
      </p:pic>
      <p:pic>
        <p:nvPicPr>
          <p:cNvPr id="16" name="Picture 15">
            <a:extLst>
              <a:ext uri="{FF2B5EF4-FFF2-40B4-BE49-F238E27FC236}">
                <a16:creationId xmlns:a16="http://schemas.microsoft.com/office/drawing/2014/main" id="{F079C4ED-E49A-DFB8-3B69-F698320389D6}"/>
              </a:ext>
            </a:extLst>
          </p:cNvPr>
          <p:cNvPicPr>
            <a:picLocks noChangeAspect="1"/>
          </p:cNvPicPr>
          <p:nvPr/>
        </p:nvPicPr>
        <p:blipFill>
          <a:blip r:embed="rId3"/>
          <a:srcRect/>
          <a:stretch/>
        </p:blipFill>
        <p:spPr>
          <a:xfrm>
            <a:off x="6410665" y="2394717"/>
            <a:ext cx="819124" cy="819124"/>
          </a:xfrm>
          <a:prstGeom prst="rect">
            <a:avLst/>
          </a:prstGeom>
        </p:spPr>
      </p:pic>
      <p:pic>
        <p:nvPicPr>
          <p:cNvPr id="17" name="Picture 16">
            <a:extLst>
              <a:ext uri="{FF2B5EF4-FFF2-40B4-BE49-F238E27FC236}">
                <a16:creationId xmlns:a16="http://schemas.microsoft.com/office/drawing/2014/main" id="{FBA65D6F-9037-99ED-3FB8-1001FF6D789F}"/>
              </a:ext>
            </a:extLst>
          </p:cNvPr>
          <p:cNvPicPr>
            <a:picLocks noChangeAspect="1"/>
          </p:cNvPicPr>
          <p:nvPr/>
        </p:nvPicPr>
        <p:blipFill>
          <a:blip r:embed="rId4"/>
          <a:srcRect/>
          <a:stretch/>
        </p:blipFill>
        <p:spPr>
          <a:xfrm>
            <a:off x="6410665" y="3336217"/>
            <a:ext cx="819124" cy="819124"/>
          </a:xfrm>
          <a:prstGeom prst="rect">
            <a:avLst/>
          </a:prstGeom>
        </p:spPr>
      </p:pic>
      <p:pic>
        <p:nvPicPr>
          <p:cNvPr id="18" name="Picture 17">
            <a:extLst>
              <a:ext uri="{FF2B5EF4-FFF2-40B4-BE49-F238E27FC236}">
                <a16:creationId xmlns:a16="http://schemas.microsoft.com/office/drawing/2014/main" id="{C9FF1D35-8C4E-4265-0060-1FE3C9274CE6}"/>
              </a:ext>
            </a:extLst>
          </p:cNvPr>
          <p:cNvPicPr>
            <a:picLocks noChangeAspect="1"/>
          </p:cNvPicPr>
          <p:nvPr/>
        </p:nvPicPr>
        <p:blipFill>
          <a:blip r:embed="rId5"/>
          <a:srcRect/>
          <a:stretch/>
        </p:blipFill>
        <p:spPr>
          <a:xfrm>
            <a:off x="6410665" y="4277717"/>
            <a:ext cx="819124" cy="819124"/>
          </a:xfrm>
          <a:prstGeom prst="rect">
            <a:avLst/>
          </a:prstGeom>
        </p:spPr>
      </p:pic>
      <p:pic>
        <p:nvPicPr>
          <p:cNvPr id="19" name="Picture 18">
            <a:extLst>
              <a:ext uri="{FF2B5EF4-FFF2-40B4-BE49-F238E27FC236}">
                <a16:creationId xmlns:a16="http://schemas.microsoft.com/office/drawing/2014/main" id="{7809AECC-D031-99A0-49ED-FBFD6E321BE7}"/>
              </a:ext>
            </a:extLst>
          </p:cNvPr>
          <p:cNvPicPr>
            <a:picLocks noChangeAspect="1"/>
          </p:cNvPicPr>
          <p:nvPr/>
        </p:nvPicPr>
        <p:blipFill>
          <a:blip r:embed="rId6"/>
          <a:srcRect/>
          <a:stretch/>
        </p:blipFill>
        <p:spPr>
          <a:xfrm>
            <a:off x="6410665" y="5219217"/>
            <a:ext cx="819124" cy="819124"/>
          </a:xfrm>
          <a:prstGeom prst="rect">
            <a:avLst/>
          </a:prstGeom>
        </p:spPr>
      </p:pic>
    </p:spTree>
    <p:extLst>
      <p:ext uri="{BB962C8B-B14F-4D97-AF65-F5344CB8AC3E}">
        <p14:creationId xmlns:p14="http://schemas.microsoft.com/office/powerpoint/2010/main" val="1174782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0A0AD3-C623-E488-997C-169B691FFB5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2381173-72B2-C55A-2CA2-E3FE6F5BC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F40394-656B-F8FB-4DF1-D50B3AA78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62E3DA0-3946-E67E-0AE8-6CB86EE3EA43}"/>
              </a:ext>
            </a:extLst>
          </p:cNvPr>
          <p:cNvPicPr>
            <a:picLocks noChangeAspect="1"/>
          </p:cNvPicPr>
          <p:nvPr/>
        </p:nvPicPr>
        <p:blipFill>
          <a:blip r:embed="rId2"/>
          <a:srcRect/>
          <a:stretch/>
        </p:blipFill>
        <p:spPr>
          <a:xfrm>
            <a:off x="2419350" y="-247650"/>
            <a:ext cx="7353300" cy="7353300"/>
          </a:xfrm>
          <a:prstGeom prst="rect">
            <a:avLst/>
          </a:prstGeom>
        </p:spPr>
      </p:pic>
    </p:spTree>
    <p:extLst>
      <p:ext uri="{BB962C8B-B14F-4D97-AF65-F5344CB8AC3E}">
        <p14:creationId xmlns:p14="http://schemas.microsoft.com/office/powerpoint/2010/main" val="347549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87B422-ABAC-8E46-DC26-CF1CF972CB6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2224CD8-0865-291C-5720-A1606792B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51CE83F-C7C0-93C4-B3B7-D1674EB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hape&#10;&#10;Description automatically generated">
            <a:extLst>
              <a:ext uri="{FF2B5EF4-FFF2-40B4-BE49-F238E27FC236}">
                <a16:creationId xmlns:a16="http://schemas.microsoft.com/office/drawing/2014/main" id="{946E77C2-ABB5-ECDF-6C59-23C511E47753}"/>
              </a:ext>
            </a:extLst>
          </p:cNvPr>
          <p:cNvPicPr>
            <a:picLocks noChangeAspect="1"/>
          </p:cNvPicPr>
          <p:nvPr/>
        </p:nvPicPr>
        <p:blipFill rotWithShape="1">
          <a:blip r:embed="rId2"/>
          <a:srcRect l="12351" t="9974" r="12925" b="12680"/>
          <a:stretch/>
        </p:blipFill>
        <p:spPr>
          <a:xfrm>
            <a:off x="819397" y="1413163"/>
            <a:ext cx="4957403" cy="4156364"/>
          </a:xfrm>
          <a:prstGeom prst="rect">
            <a:avLst/>
          </a:prstGeom>
        </p:spPr>
      </p:pic>
      <p:cxnSp>
        <p:nvCxnSpPr>
          <p:cNvPr id="16" name="Straight Connector 15">
            <a:extLst>
              <a:ext uri="{FF2B5EF4-FFF2-40B4-BE49-F238E27FC236}">
                <a16:creationId xmlns:a16="http://schemas.microsoft.com/office/drawing/2014/main" id="{F0BBAF13-17D6-BA53-2BF7-35DEB165B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hape&#10;&#10;Description automatically generated">
            <a:extLst>
              <a:ext uri="{FF2B5EF4-FFF2-40B4-BE49-F238E27FC236}">
                <a16:creationId xmlns:a16="http://schemas.microsoft.com/office/drawing/2014/main" id="{5EB4F631-59EF-A026-A13C-D014F2CF1565}"/>
              </a:ext>
            </a:extLst>
          </p:cNvPr>
          <p:cNvPicPr>
            <a:picLocks noChangeAspect="1"/>
          </p:cNvPicPr>
          <p:nvPr/>
        </p:nvPicPr>
        <p:blipFill rotWithShape="1">
          <a:blip r:embed="rId2"/>
          <a:srcRect l="12351" t="9974" r="12925" b="12680"/>
          <a:stretch/>
        </p:blipFill>
        <p:spPr>
          <a:xfrm>
            <a:off x="819397" y="1413163"/>
            <a:ext cx="4957403" cy="4156364"/>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0FE01417-A98A-587D-49E4-85A2F4CB52F1}"/>
              </a:ext>
            </a:extLst>
          </p:cNvPr>
          <p:cNvPicPr>
            <a:picLocks noChangeAspect="1"/>
          </p:cNvPicPr>
          <p:nvPr/>
        </p:nvPicPr>
        <p:blipFill>
          <a:blip r:embed="rId3"/>
          <a:stretch>
            <a:fillRect/>
          </a:stretch>
        </p:blipFill>
        <p:spPr>
          <a:xfrm>
            <a:off x="6906958" y="665528"/>
            <a:ext cx="3761329" cy="3761329"/>
          </a:xfrm>
          <a:prstGeom prst="rect">
            <a:avLst/>
          </a:prstGeom>
        </p:spPr>
      </p:pic>
      <p:sp>
        <p:nvSpPr>
          <p:cNvPr id="2" name="TextBox 1">
            <a:extLst>
              <a:ext uri="{FF2B5EF4-FFF2-40B4-BE49-F238E27FC236}">
                <a16:creationId xmlns:a16="http://schemas.microsoft.com/office/drawing/2014/main" id="{8248C6E5-2BDF-A811-AAFE-C823B241E73C}"/>
              </a:ext>
            </a:extLst>
          </p:cNvPr>
          <p:cNvSpPr txBox="1"/>
          <p:nvPr/>
        </p:nvSpPr>
        <p:spPr>
          <a:xfrm>
            <a:off x="6556971" y="4267675"/>
            <a:ext cx="4634165"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Christ’s</a:t>
            </a: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Method</a:t>
            </a:r>
          </a:p>
        </p:txBody>
      </p:sp>
    </p:spTree>
    <p:extLst>
      <p:ext uri="{BB962C8B-B14F-4D97-AF65-F5344CB8AC3E}">
        <p14:creationId xmlns:p14="http://schemas.microsoft.com/office/powerpoint/2010/main" val="1846691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10626</TotalTime>
  <Words>3078</Words>
  <Application>Microsoft Macintosh PowerPoint</Application>
  <PresentationFormat>Widescreen</PresentationFormat>
  <Paragraphs>198</Paragraphs>
  <Slides>75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75</vt:i4>
      </vt:variant>
    </vt:vector>
  </HeadingPairs>
  <TitlesOfParts>
    <vt:vector size="86" baseType="lpstr">
      <vt:lpstr>Garamond</vt:lpstr>
      <vt:lpstr>Calibri Light</vt:lpstr>
      <vt:lpstr>Arial</vt:lpstr>
      <vt:lpstr>Advent Sans Logo</vt:lpstr>
      <vt:lpstr>Helvetica Neue Medium</vt:lpstr>
      <vt:lpstr>Times New Roman</vt:lpstr>
      <vt:lpstr>Calibri</vt:lpstr>
      <vt:lpstr>Helvetica Neue</vt:lpstr>
      <vt:lpstr>Office Theme</vt:lpstr>
      <vt:lpstr>21_BasicWhite</vt:lpstr>
      <vt:lpstr>22_BasicWhite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Moody</dc:creator>
  <cp:lastModifiedBy>Howard, Jim</cp:lastModifiedBy>
  <cp:revision>63</cp:revision>
  <dcterms:created xsi:type="dcterms:W3CDTF">2023-09-22T12:58:13Z</dcterms:created>
  <dcterms:modified xsi:type="dcterms:W3CDTF">2024-01-29T12:20:38Z</dcterms:modified>
</cp:coreProperties>
</file>